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1" r:id="rId5"/>
    <p:sldId id="274" r:id="rId6"/>
    <p:sldId id="260" r:id="rId7"/>
    <p:sldId id="266" r:id="rId8"/>
    <p:sldId id="275" r:id="rId9"/>
    <p:sldId id="264" r:id="rId10"/>
    <p:sldId id="259" r:id="rId11"/>
    <p:sldId id="273" r:id="rId12"/>
    <p:sldId id="269" r:id="rId13"/>
    <p:sldId id="272" r:id="rId14"/>
    <p:sldId id="270" r:id="rId15"/>
    <p:sldId id="271" r:id="rId16"/>
    <p:sldId id="268" r:id="rId17"/>
    <p:sldId id="267" r:id="rId18"/>
    <p:sldId id="276" r:id="rId19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860" autoAdjust="0"/>
  </p:normalViewPr>
  <p:slideViewPr>
    <p:cSldViewPr>
      <p:cViewPr varScale="1">
        <p:scale>
          <a:sx n="63" d="100"/>
          <a:sy n="63" d="100"/>
        </p:scale>
        <p:origin x="90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9/8/2023</a:t>
            </a:fld>
            <a:endParaRPr lang="en-U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9/8/2023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9/8/2023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9/8/2023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9/8/2023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9/8/2023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9/8/2023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9/8/2023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9/8/2023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9/8/2023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9/8/2023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9/8/2023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990600"/>
            <a:ext cx="9144000" cy="5867400"/>
          </a:xfrm>
        </p:spPr>
        <p:txBody>
          <a:bodyPr>
            <a:normAutofit/>
          </a:bodyPr>
          <a:lstStyle/>
          <a:p>
            <a:r>
              <a:rPr lang="ru-RU" sz="2700" u="sng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</a:rPr>
              <a:t>АДАПТИРОВАННАЯ ОБРАЗОВАТЕЛЬНАЯ ПРОГРАММА ДОШКОЛЬНОГО ОБРАЗОВАНИЯ ДЛЯ ДЕТЕЙ С ТЯЖЕЛЫМИ НАРУШЕНИЯМИ РЕЧИ.</a:t>
            </a:r>
            <a:br>
              <a:rPr lang="ru-RU" sz="2700" u="sng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</a:rPr>
            </a:br>
            <a:r>
              <a:rPr lang="ru-RU" sz="2400" u="sng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</a:rPr>
              <a:t>муниципального дошкольного образовательного учреждения </a:t>
            </a:r>
            <a:br>
              <a:rPr lang="ru-RU" sz="2400" u="sng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</a:rPr>
            </a:br>
            <a:r>
              <a:rPr lang="ru-RU" sz="2400" u="sng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</a:rPr>
              <a:t> «Детский сад № 69 комбинированного вида»</a:t>
            </a:r>
            <a:br>
              <a:rPr lang="ru-RU" sz="2400" u="sng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</a:rPr>
            </a:br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</a:rPr>
              <a:t/>
            </a:r>
            <a:b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</a:rPr>
            </a:br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</a:rPr>
              <a:t/>
            </a:r>
            <a:b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</a:rPr>
            </a:br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</a:rPr>
              <a:t/>
            </a:r>
            <a:b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</a:rPr>
            </a:br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</a:rPr>
              <a:t/>
            </a:r>
            <a:b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</a:rPr>
            </a:br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</a:rPr>
              <a:t/>
            </a:r>
            <a:b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8600" y="304800"/>
            <a:ext cx="8915400" cy="685800"/>
          </a:xfrm>
        </p:spPr>
        <p:txBody>
          <a:bodyPr>
            <a:normAutofit fontScale="92500" lnSpcReduction="20000"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Муниципальное Дошкольное Образовательное Учреждение «Детский сад №69 комбинированного вида» г. Ухта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3400" y="3962400"/>
            <a:ext cx="3276600" cy="1219200"/>
          </a:xfrm>
          <a:prstGeom prst="rect">
            <a:avLst/>
          </a:prstGeom>
          <a:solidFill>
            <a:schemeClr val="tx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ПРИНЯТО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Педагогическим советом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Протокол </a:t>
            </a:r>
            <a:r>
              <a:rPr lang="ru-RU" dirty="0" smtClean="0">
                <a:solidFill>
                  <a:srgbClr val="FF0000"/>
                </a:solidFill>
              </a:rPr>
              <a:t>№ 4 от 31.08.2023г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19600" y="3962400"/>
            <a:ext cx="3505200" cy="1219200"/>
          </a:xfrm>
          <a:prstGeom prst="rect">
            <a:avLst/>
          </a:prstGeom>
          <a:solidFill>
            <a:schemeClr val="tx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УТВЕРЖДЕНО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Приказом заведующего МДОУ «Д/с №69</a:t>
            </a:r>
            <a:r>
              <a:rPr lang="ru-RU" dirty="0" smtClean="0">
                <a:solidFill>
                  <a:srgbClr val="FF0000"/>
                </a:solidFill>
              </a:rPr>
              <a:t>»  01-12/150 от 31.08.2023г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57400" y="5486400"/>
            <a:ext cx="4876800" cy="1219200"/>
          </a:xfrm>
          <a:prstGeom prst="rect">
            <a:avLst/>
          </a:prstGeom>
          <a:solidFill>
            <a:schemeClr val="tx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СОГЛАСОВАНО с председателем родительского комитета «МДОУ Д/с№69» протокол </a:t>
            </a:r>
            <a:r>
              <a:rPr lang="ru-RU" dirty="0" smtClean="0">
                <a:solidFill>
                  <a:srgbClr val="FF0000"/>
                </a:solidFill>
              </a:rPr>
              <a:t>№ 4 от   31.08. 2023 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effectLst/>
              </a:rPr>
              <a:t>Образовательная деятельность осуществляется </a:t>
            </a:r>
            <a:br>
              <a:rPr lang="ru-RU" sz="2400" dirty="0" smtClean="0">
                <a:solidFill>
                  <a:schemeClr val="bg1"/>
                </a:solidFill>
                <a:effectLst/>
              </a:rPr>
            </a:br>
            <a:r>
              <a:rPr lang="ru-RU" sz="2400" dirty="0" smtClean="0">
                <a:solidFill>
                  <a:schemeClr val="bg1"/>
                </a:solidFill>
                <a:effectLst/>
              </a:rPr>
              <a:t>по 5 образовательным областям</a:t>
            </a:r>
            <a:endParaRPr lang="ru-RU" sz="2400" dirty="0">
              <a:solidFill>
                <a:schemeClr val="bg1"/>
              </a:solidFill>
              <a:effectLst/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3810000" y="5562600"/>
            <a:ext cx="1447800" cy="74676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4339" name="Picture 3" descr="H:\Users\Ольг\Downloads\20210531_161042.jpg"/>
          <p:cNvPicPr>
            <a:picLocks noChangeAspect="1" noChangeArrowheads="1"/>
          </p:cNvPicPr>
          <p:nvPr/>
        </p:nvPicPr>
        <p:blipFill>
          <a:blip r:embed="rId2" cstate="print"/>
          <a:srcRect l="12245" t="7483"/>
          <a:stretch>
            <a:fillRect/>
          </a:stretch>
        </p:blipFill>
        <p:spPr bwMode="auto">
          <a:xfrm rot="5824801">
            <a:off x="6258913" y="4268964"/>
            <a:ext cx="2488401" cy="2526795"/>
          </a:xfrm>
          <a:prstGeom prst="rect">
            <a:avLst/>
          </a:prstGeom>
          <a:noFill/>
        </p:spPr>
      </p:pic>
      <p:pic>
        <p:nvPicPr>
          <p:cNvPr id="14340" name="Picture 4" descr="H:\Users\Ольг\Downloads\20230427_102234.jpg"/>
          <p:cNvPicPr>
            <a:picLocks noChangeAspect="1" noChangeArrowheads="1"/>
          </p:cNvPicPr>
          <p:nvPr/>
        </p:nvPicPr>
        <p:blipFill>
          <a:blip r:embed="rId3" cstate="print"/>
          <a:srcRect l="10870" t="8696" r="2174" b="13043"/>
          <a:stretch>
            <a:fillRect/>
          </a:stretch>
        </p:blipFill>
        <p:spPr bwMode="auto">
          <a:xfrm rot="293998">
            <a:off x="5549953" y="1364344"/>
            <a:ext cx="3499556" cy="2362200"/>
          </a:xfrm>
          <a:prstGeom prst="rect">
            <a:avLst/>
          </a:prstGeom>
          <a:noFill/>
        </p:spPr>
      </p:pic>
      <p:pic>
        <p:nvPicPr>
          <p:cNvPr id="14343" name="Picture 7" descr="H:\Users\Ольг\Desktop\телефон\Viber\IMG-5a0d0cdc7b790a33881ae91a28750edc-V.jpg"/>
          <p:cNvPicPr>
            <a:picLocks noChangeAspect="1" noChangeArrowheads="1"/>
          </p:cNvPicPr>
          <p:nvPr/>
        </p:nvPicPr>
        <p:blipFill>
          <a:blip r:embed="rId4" cstate="print"/>
          <a:srcRect t="19737" r="35088" b="47368"/>
          <a:stretch>
            <a:fillRect/>
          </a:stretch>
        </p:blipFill>
        <p:spPr bwMode="auto">
          <a:xfrm rot="21124374">
            <a:off x="458395" y="1493719"/>
            <a:ext cx="3044952" cy="243840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 rot="21080977">
            <a:off x="-1285" y="1213914"/>
            <a:ext cx="2844631" cy="3881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       </a:t>
            </a:r>
            <a:r>
              <a:rPr lang="ru-RU" b="1" u="sng" dirty="0" smtClean="0">
                <a:solidFill>
                  <a:srgbClr val="FF0000"/>
                </a:solidFill>
              </a:rPr>
              <a:t>Физическое развитие</a:t>
            </a:r>
            <a:endParaRPr lang="ru-RU" b="1" u="sng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21092624">
            <a:off x="190631" y="3971006"/>
            <a:ext cx="3352800" cy="5388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rgbClr val="FF0000"/>
                </a:solidFill>
              </a:rPr>
              <a:t>Художественно-эстетическое развитие</a:t>
            </a:r>
            <a:endParaRPr lang="ru-RU" b="1" u="sng" dirty="0">
              <a:solidFill>
                <a:srgbClr val="FF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 rot="264363">
            <a:off x="5921625" y="755458"/>
            <a:ext cx="3200400" cy="689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Познавательное развитие</a:t>
            </a:r>
            <a:endParaRPr lang="ru-RU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 rot="243302">
            <a:off x="5959604" y="3738932"/>
            <a:ext cx="3144452" cy="5639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Социально-коммуникативное развитие</a:t>
            </a:r>
            <a:endParaRPr lang="ru-RU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505200" y="2514600"/>
            <a:ext cx="20574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Речевое развитие</a:t>
            </a:r>
            <a:endParaRPr lang="ru-RU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194" name="AutoShape 2" descr="C395zGI0tu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196" name="AutoShape 4" descr="C395zGI0tu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7" name="Picture 5" descr="H:\Users\Ольг\Desktop\IMG_20230421_092335.jpg"/>
          <p:cNvPicPr>
            <a:picLocks noChangeAspect="1" noChangeArrowheads="1"/>
          </p:cNvPicPr>
          <p:nvPr/>
        </p:nvPicPr>
        <p:blipFill>
          <a:blip r:embed="rId5" cstate="print"/>
          <a:srcRect t="6452" r="14499"/>
          <a:stretch>
            <a:fillRect/>
          </a:stretch>
        </p:blipFill>
        <p:spPr bwMode="auto">
          <a:xfrm>
            <a:off x="3429000" y="3048000"/>
            <a:ext cx="2606566" cy="2438400"/>
          </a:xfrm>
          <a:prstGeom prst="rect">
            <a:avLst/>
          </a:prstGeom>
          <a:noFill/>
        </p:spPr>
      </p:pic>
      <p:pic>
        <p:nvPicPr>
          <p:cNvPr id="14341" name="Picture 5" descr="H:\Users\Ольг\Downloads\20210111_100228.jpg"/>
          <p:cNvPicPr>
            <a:picLocks noChangeAspect="1" noChangeArrowheads="1"/>
          </p:cNvPicPr>
          <p:nvPr/>
        </p:nvPicPr>
        <p:blipFill>
          <a:blip r:embed="rId6" cstate="print"/>
          <a:srcRect l="19285" r="25476" b="4762"/>
          <a:stretch>
            <a:fillRect/>
          </a:stretch>
        </p:blipFill>
        <p:spPr bwMode="auto">
          <a:xfrm rot="5400000">
            <a:off x="809953" y="3990648"/>
            <a:ext cx="2285999" cy="34487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914400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effectLst/>
                <a:latin typeface="+mn-lt"/>
              </a:rPr>
              <a:t>Образовательная деятельность</a:t>
            </a:r>
            <a:br>
              <a:rPr lang="ru-RU" sz="3200" dirty="0" smtClean="0">
                <a:solidFill>
                  <a:schemeClr val="bg1"/>
                </a:solidFill>
                <a:effectLst/>
                <a:latin typeface="+mn-lt"/>
              </a:rPr>
            </a:br>
            <a:r>
              <a:rPr lang="ru-RU" sz="2400" dirty="0" smtClean="0">
                <a:solidFill>
                  <a:schemeClr val="bg1"/>
                </a:solidFill>
                <a:effectLst/>
                <a:latin typeface="+mn-lt"/>
              </a:rPr>
              <a:t>занятия с учителем-логопедом</a:t>
            </a:r>
            <a:endParaRPr lang="ru-RU" sz="3200" dirty="0">
              <a:latin typeface="+mn-lt"/>
            </a:endParaRPr>
          </a:p>
        </p:txBody>
      </p:sp>
      <p:pic>
        <p:nvPicPr>
          <p:cNvPr id="30722" name="Picture 2" descr="H:\Users\Ольг\Desktop\IMG_20230314_0914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1107009">
            <a:off x="175701" y="3238109"/>
            <a:ext cx="1779867" cy="2586681"/>
          </a:xfrm>
          <a:prstGeom prst="rect">
            <a:avLst/>
          </a:prstGeom>
          <a:noFill/>
        </p:spPr>
      </p:pic>
      <p:pic>
        <p:nvPicPr>
          <p:cNvPr id="30723" name="Picture 3" descr="H:\Users\Ольг\Desktop\IMG_20230209_0913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04245">
            <a:off x="6959322" y="607679"/>
            <a:ext cx="1785814" cy="2371784"/>
          </a:xfrm>
          <a:prstGeom prst="rect">
            <a:avLst/>
          </a:prstGeom>
          <a:noFill/>
        </p:spPr>
      </p:pic>
      <p:pic>
        <p:nvPicPr>
          <p:cNvPr id="30724" name="Picture 4" descr="H:\Users\Ольг\Desktop\IMG_20230209_092955.jpg"/>
          <p:cNvPicPr>
            <a:picLocks noChangeAspect="1" noChangeArrowheads="1"/>
          </p:cNvPicPr>
          <p:nvPr/>
        </p:nvPicPr>
        <p:blipFill>
          <a:blip r:embed="rId4" cstate="print"/>
          <a:srcRect t="14805" r="2460" b="24124"/>
          <a:stretch>
            <a:fillRect/>
          </a:stretch>
        </p:blipFill>
        <p:spPr bwMode="auto">
          <a:xfrm>
            <a:off x="4724400" y="4343400"/>
            <a:ext cx="3633403" cy="2514600"/>
          </a:xfrm>
          <a:prstGeom prst="rect">
            <a:avLst/>
          </a:prstGeom>
          <a:noFill/>
        </p:spPr>
      </p:pic>
      <p:pic>
        <p:nvPicPr>
          <p:cNvPr id="30725" name="Picture 5" descr="H:\Users\Ольг\Desktop\IMG_20230203_100612_HD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326825">
            <a:off x="321566" y="677948"/>
            <a:ext cx="1818042" cy="2414587"/>
          </a:xfrm>
          <a:prstGeom prst="rect">
            <a:avLst/>
          </a:prstGeom>
          <a:noFill/>
        </p:spPr>
      </p:pic>
      <p:pic>
        <p:nvPicPr>
          <p:cNvPr id="5122" name="Picture 2" descr="H:\Users\Ольг\Desktop\фото сад\фото видео рисуем пеной, открытые двери МКДО. физо\Screenshot_20220415-104352_VK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28800" y="4038600"/>
            <a:ext cx="2640159" cy="2819400"/>
          </a:xfrm>
          <a:prstGeom prst="rect">
            <a:avLst/>
          </a:prstGeom>
          <a:noFill/>
        </p:spPr>
      </p:pic>
      <p:pic>
        <p:nvPicPr>
          <p:cNvPr id="5123" name="Picture 3" descr="H:\Users\Ольг\Downloads\20230511_115615.jpg"/>
          <p:cNvPicPr>
            <a:picLocks noChangeAspect="1" noChangeArrowheads="1"/>
          </p:cNvPicPr>
          <p:nvPr/>
        </p:nvPicPr>
        <p:blipFill>
          <a:blip r:embed="rId7" cstate="print"/>
          <a:srcRect l="3191" t="6383" r="2660" b="10638"/>
          <a:stretch>
            <a:fillRect/>
          </a:stretch>
        </p:blipFill>
        <p:spPr bwMode="auto">
          <a:xfrm>
            <a:off x="2286000" y="914400"/>
            <a:ext cx="4572000" cy="3022169"/>
          </a:xfrm>
          <a:prstGeom prst="rect">
            <a:avLst/>
          </a:prstGeom>
          <a:noFill/>
        </p:spPr>
      </p:pic>
      <p:pic>
        <p:nvPicPr>
          <p:cNvPr id="30726" name="Picture 6" descr="H:\Users\Ольг\Desktop\IMG_20230119_091238.jpg"/>
          <p:cNvPicPr>
            <a:picLocks noChangeAspect="1" noChangeArrowheads="1"/>
          </p:cNvPicPr>
          <p:nvPr/>
        </p:nvPicPr>
        <p:blipFill>
          <a:blip r:embed="rId8" cstate="print"/>
          <a:srcRect l="15578" t="6897" r="9128"/>
          <a:stretch>
            <a:fillRect/>
          </a:stretch>
        </p:blipFill>
        <p:spPr bwMode="auto">
          <a:xfrm rot="542584">
            <a:off x="7134073" y="2856206"/>
            <a:ext cx="1572227" cy="16980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effectLst/>
                <a:latin typeface="+mn-lt"/>
              </a:rPr>
              <a:t>ОБРАЗОВАТЕЛЬНАЯ ДЕЯТЕЛЬНОСТЬ </a:t>
            </a:r>
            <a:br>
              <a:rPr lang="ru-RU" sz="2800" dirty="0" smtClean="0">
                <a:solidFill>
                  <a:schemeClr val="bg1"/>
                </a:solidFill>
                <a:effectLst/>
                <a:latin typeface="+mn-lt"/>
              </a:rPr>
            </a:br>
            <a:r>
              <a:rPr lang="ru-RU" sz="2800" dirty="0" smtClean="0">
                <a:solidFill>
                  <a:schemeClr val="bg1"/>
                </a:solidFill>
                <a:effectLst/>
                <a:latin typeface="+mn-lt"/>
              </a:rPr>
              <a:t>занятия с воспитателем</a:t>
            </a:r>
            <a:endParaRPr lang="ru-RU" sz="2800" dirty="0"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26626" name="Picture 2" descr="H:\Users\Ольг\Downloads\20221024_162545.jpg"/>
          <p:cNvPicPr>
            <a:picLocks noChangeAspect="1" noChangeArrowheads="1"/>
          </p:cNvPicPr>
          <p:nvPr/>
        </p:nvPicPr>
        <p:blipFill>
          <a:blip r:embed="rId2" cstate="print"/>
          <a:srcRect l="7775" t="13978"/>
          <a:stretch>
            <a:fillRect/>
          </a:stretch>
        </p:blipFill>
        <p:spPr bwMode="auto">
          <a:xfrm>
            <a:off x="228600" y="3200400"/>
            <a:ext cx="3615690" cy="3276600"/>
          </a:xfrm>
          <a:prstGeom prst="rect">
            <a:avLst/>
          </a:prstGeom>
          <a:noFill/>
        </p:spPr>
      </p:pic>
      <p:pic>
        <p:nvPicPr>
          <p:cNvPr id="5" name="Picture 4" descr="H:\Users\Ольг\Desktop\зине\yk-BmwN8s0U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8696" t="9662" r="7246" b="11111"/>
          <a:stretch>
            <a:fillRect/>
          </a:stretch>
        </p:blipFill>
        <p:spPr bwMode="auto">
          <a:xfrm>
            <a:off x="2438400" y="1143000"/>
            <a:ext cx="3557467" cy="2515421"/>
          </a:xfrm>
          <a:prstGeom prst="rect">
            <a:avLst/>
          </a:prstGeom>
          <a:noFill/>
        </p:spPr>
      </p:pic>
      <p:pic>
        <p:nvPicPr>
          <p:cNvPr id="9" name="Picture 2" descr="H:\Users\Ольг\Downloads\20210119_1019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532520">
            <a:off x="-10108" y="1382974"/>
            <a:ext cx="2775440" cy="2129725"/>
          </a:xfrm>
          <a:prstGeom prst="rect">
            <a:avLst/>
          </a:prstGeom>
          <a:noFill/>
        </p:spPr>
      </p:pic>
      <p:pic>
        <p:nvPicPr>
          <p:cNvPr id="10" name="Picture 3" descr="H:\Users\Ольг\Downloads\20221027_095521.jpg"/>
          <p:cNvPicPr>
            <a:picLocks noChangeAspect="1" noChangeArrowheads="1"/>
          </p:cNvPicPr>
          <p:nvPr/>
        </p:nvPicPr>
        <p:blipFill>
          <a:blip r:embed="rId5" cstate="print"/>
          <a:srcRect r="9237"/>
          <a:stretch>
            <a:fillRect/>
          </a:stretch>
        </p:blipFill>
        <p:spPr bwMode="auto">
          <a:xfrm rot="5970054">
            <a:off x="6339395" y="1112997"/>
            <a:ext cx="2531355" cy="2697016"/>
          </a:xfrm>
          <a:prstGeom prst="rect">
            <a:avLst/>
          </a:prstGeom>
          <a:noFill/>
        </p:spPr>
      </p:pic>
      <p:pic>
        <p:nvPicPr>
          <p:cNvPr id="11" name="Picture 6" descr="H:\Users\Ольг\Desktop\телефон\Viber\IMG-94222808dea6126cb2df2d436c5e6356-V.jpg"/>
          <p:cNvPicPr>
            <a:picLocks noChangeAspect="1" noChangeArrowheads="1"/>
          </p:cNvPicPr>
          <p:nvPr/>
        </p:nvPicPr>
        <p:blipFill>
          <a:blip r:embed="rId6" cstate="print"/>
          <a:srcRect l="6061" r="12121"/>
          <a:stretch>
            <a:fillRect/>
          </a:stretch>
        </p:blipFill>
        <p:spPr bwMode="auto">
          <a:xfrm>
            <a:off x="6705600" y="4114800"/>
            <a:ext cx="2057400" cy="2514600"/>
          </a:xfrm>
          <a:prstGeom prst="rect">
            <a:avLst/>
          </a:prstGeom>
          <a:noFill/>
        </p:spPr>
      </p:pic>
      <p:pic>
        <p:nvPicPr>
          <p:cNvPr id="4098" name="Picture 2" descr="H:\Users\Ольг\Desktop\телефон\Новая папка\20211130_160009.jpg"/>
          <p:cNvPicPr>
            <a:picLocks noChangeAspect="1" noChangeArrowheads="1"/>
          </p:cNvPicPr>
          <p:nvPr/>
        </p:nvPicPr>
        <p:blipFill>
          <a:blip r:embed="rId7" cstate="print"/>
          <a:srcRect t="20930" b="6977"/>
          <a:stretch>
            <a:fillRect/>
          </a:stretch>
        </p:blipFill>
        <p:spPr bwMode="auto">
          <a:xfrm>
            <a:off x="3962400" y="3733800"/>
            <a:ext cx="2457450" cy="2362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effectLst/>
                <a:latin typeface="+mn-lt"/>
              </a:rPr>
              <a:t>ОБРАЗОВАТЕЛЬНАЯ ДЕЯТЕЛЬНОСТЬ</a:t>
            </a:r>
            <a:br>
              <a:rPr lang="ru-RU" sz="2800" dirty="0" smtClean="0">
                <a:solidFill>
                  <a:schemeClr val="bg1"/>
                </a:solidFill>
                <a:effectLst/>
                <a:latin typeface="+mn-lt"/>
              </a:rPr>
            </a:br>
            <a:r>
              <a:rPr lang="ru-RU" sz="2800" dirty="0" smtClean="0">
                <a:solidFill>
                  <a:schemeClr val="bg1"/>
                </a:solidFill>
                <a:effectLst/>
                <a:latin typeface="+mn-lt"/>
              </a:rPr>
              <a:t>в игре и на прогулке</a:t>
            </a:r>
            <a:endParaRPr lang="ru-RU" sz="2800" dirty="0"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6" name="Picture 4" descr="H:\Users\Ольг\Desktop\фото сад\20220217_111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60562">
            <a:off x="7127550" y="907297"/>
            <a:ext cx="1922175" cy="25629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5" descr="H:\Users\Ольг\Desktop\фото сад\20220217_111600.jpg"/>
          <p:cNvPicPr>
            <a:picLocks noChangeAspect="1" noChangeArrowheads="1"/>
          </p:cNvPicPr>
          <p:nvPr/>
        </p:nvPicPr>
        <p:blipFill>
          <a:blip r:embed="rId3" cstate="print"/>
          <a:srcRect l="20455" t="11932" r="15909"/>
          <a:stretch>
            <a:fillRect/>
          </a:stretch>
        </p:blipFill>
        <p:spPr bwMode="auto">
          <a:xfrm>
            <a:off x="152400" y="3429000"/>
            <a:ext cx="2057400" cy="2819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3" descr="H:\Users\Ольг\Desktop\телефон\Viber\IMG-3a6951b330e849f9fc179a24902107b4-V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21300496">
            <a:off x="412263" y="688077"/>
            <a:ext cx="1915148" cy="25535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50000"/>
                <a:lumOff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697" name="Picture 1" descr="H:\Users\Ольг\Desktop\IMG_20230421_122109.jpg"/>
          <p:cNvPicPr>
            <a:picLocks noChangeAspect="1" noChangeArrowheads="1"/>
          </p:cNvPicPr>
          <p:nvPr/>
        </p:nvPicPr>
        <p:blipFill>
          <a:blip r:embed="rId5" cstate="print"/>
          <a:srcRect r="12157"/>
          <a:stretch>
            <a:fillRect/>
          </a:stretch>
        </p:blipFill>
        <p:spPr bwMode="auto">
          <a:xfrm rot="1046448">
            <a:off x="4767700" y="1173759"/>
            <a:ext cx="2578100" cy="2209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H:\Users\Ольг\Downloads\20210412_165410.jpg"/>
          <p:cNvPicPr>
            <a:picLocks noChangeAspect="1" noChangeArrowheads="1"/>
          </p:cNvPicPr>
          <p:nvPr/>
        </p:nvPicPr>
        <p:blipFill>
          <a:blip r:embed="rId6" cstate="print"/>
          <a:srcRect r="18605"/>
          <a:stretch>
            <a:fillRect/>
          </a:stretch>
        </p:blipFill>
        <p:spPr bwMode="auto">
          <a:xfrm rot="5400000">
            <a:off x="2057400" y="1447800"/>
            <a:ext cx="3124200" cy="2514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 descr="H:\Users\Ольг\Desktop\телефон\Новая папка\20211201_112818.jpg"/>
          <p:cNvPicPr>
            <a:picLocks noChangeAspect="1" noChangeArrowheads="1"/>
          </p:cNvPicPr>
          <p:nvPr/>
        </p:nvPicPr>
        <p:blipFill>
          <a:blip r:embed="rId7" cstate="print"/>
          <a:srcRect t="12486" r="17558" b="7399"/>
          <a:stretch>
            <a:fillRect/>
          </a:stretch>
        </p:blipFill>
        <p:spPr bwMode="auto">
          <a:xfrm rot="5400000">
            <a:off x="4173582" y="4132220"/>
            <a:ext cx="2938460" cy="21416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7" name="Picture 5" descr="H:\Users\Ольг\Downloads\20210531_161356.jpg"/>
          <p:cNvPicPr>
            <a:picLocks noChangeAspect="1" noChangeArrowheads="1"/>
          </p:cNvPicPr>
          <p:nvPr/>
        </p:nvPicPr>
        <p:blipFill>
          <a:blip r:embed="rId8" cstate="print"/>
          <a:srcRect l="5594" r="13986"/>
          <a:stretch>
            <a:fillRect/>
          </a:stretch>
        </p:blipFill>
        <p:spPr bwMode="auto">
          <a:xfrm rot="5400000">
            <a:off x="1993354" y="4050755"/>
            <a:ext cx="2795091" cy="2819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:\Users\Ольг\Downloads\20201106_112858.jpg"/>
          <p:cNvPicPr>
            <a:picLocks noChangeAspect="1" noChangeArrowheads="1"/>
          </p:cNvPicPr>
          <p:nvPr/>
        </p:nvPicPr>
        <p:blipFill>
          <a:blip r:embed="rId9" cstate="print"/>
          <a:srcRect t="12268" r="14690"/>
          <a:stretch>
            <a:fillRect/>
          </a:stretch>
        </p:blipFill>
        <p:spPr bwMode="auto">
          <a:xfrm rot="5700039">
            <a:off x="6441997" y="4057460"/>
            <a:ext cx="2776454" cy="23208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effectLst/>
                <a:latin typeface="+mn-lt"/>
              </a:rPr>
              <a:t>ОБРАЗОВАТЕЛЬНАЯ ДЕЯТЕЛЬНОСТЬ</a:t>
            </a:r>
            <a:br>
              <a:rPr lang="ru-RU" sz="2800" dirty="0" smtClean="0">
                <a:solidFill>
                  <a:schemeClr val="bg1"/>
                </a:solidFill>
                <a:effectLst/>
                <a:latin typeface="+mn-lt"/>
              </a:rPr>
            </a:br>
            <a:r>
              <a:rPr lang="ru-RU" sz="2800" dirty="0" smtClean="0">
                <a:solidFill>
                  <a:schemeClr val="bg1"/>
                </a:solidFill>
                <a:effectLst/>
                <a:latin typeface="+mn-lt"/>
              </a:rPr>
              <a:t>(форма самостоятельной инициативной деятельности)</a:t>
            </a:r>
            <a:endParaRPr lang="ru-RU" sz="2800" dirty="0"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27656" name="Picture 8" descr="H:\Users\Ольг\Desktop\IMG_20230208_095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990600"/>
            <a:ext cx="2819400" cy="2448261"/>
          </a:xfrm>
          <a:prstGeom prst="rect">
            <a:avLst/>
          </a:prstGeom>
          <a:noFill/>
        </p:spPr>
      </p:pic>
      <p:pic>
        <p:nvPicPr>
          <p:cNvPr id="27657" name="Picture 9" descr="H:\Users\Ольг\Downloads\20221024_161929_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922282">
            <a:off x="5850548" y="1545833"/>
            <a:ext cx="3154844" cy="2366133"/>
          </a:xfrm>
          <a:prstGeom prst="rect">
            <a:avLst/>
          </a:prstGeom>
          <a:noFill/>
        </p:spPr>
      </p:pic>
      <p:pic>
        <p:nvPicPr>
          <p:cNvPr id="17" name="Picture 11" descr="H:\Users\Ольг\Desktop\телефон\Viber\IMG-007c08c86f8592a2aab83d3cf488e4fa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124200"/>
            <a:ext cx="2438400" cy="2438400"/>
          </a:xfrm>
          <a:prstGeom prst="rect">
            <a:avLst/>
          </a:prstGeom>
          <a:noFill/>
        </p:spPr>
      </p:pic>
      <p:pic>
        <p:nvPicPr>
          <p:cNvPr id="1028" name="Picture 4" descr="H:\Users\Ольг\Desktop\телефон\Новая папка\20211203_0750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780708">
            <a:off x="6315225" y="3929313"/>
            <a:ext cx="2743200" cy="2282863"/>
          </a:xfrm>
          <a:prstGeom prst="rect">
            <a:avLst/>
          </a:prstGeom>
          <a:noFill/>
        </p:spPr>
      </p:pic>
      <p:pic>
        <p:nvPicPr>
          <p:cNvPr id="1029" name="Picture 5" descr="H:\Users\Ольг\Desktop\зине\ILp-aVyW0FI.jpg"/>
          <p:cNvPicPr>
            <a:picLocks noChangeAspect="1" noChangeArrowheads="1"/>
          </p:cNvPicPr>
          <p:nvPr/>
        </p:nvPicPr>
        <p:blipFill>
          <a:blip r:embed="rId6" cstate="print"/>
          <a:srcRect t="15789" b="7895"/>
          <a:stretch>
            <a:fillRect/>
          </a:stretch>
        </p:blipFill>
        <p:spPr bwMode="auto">
          <a:xfrm>
            <a:off x="3200400" y="1371600"/>
            <a:ext cx="3074276" cy="2875935"/>
          </a:xfrm>
          <a:prstGeom prst="rect">
            <a:avLst/>
          </a:prstGeom>
          <a:noFill/>
        </p:spPr>
      </p:pic>
      <p:pic>
        <p:nvPicPr>
          <p:cNvPr id="1027" name="Picture 3" descr="H:\Users\Ольг\Desktop\фото сад\20220218_17192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136015">
            <a:off x="2188833" y="4652180"/>
            <a:ext cx="1940840" cy="2084722"/>
          </a:xfrm>
          <a:prstGeom prst="rect">
            <a:avLst/>
          </a:prstGeom>
          <a:noFill/>
        </p:spPr>
      </p:pic>
      <p:pic>
        <p:nvPicPr>
          <p:cNvPr id="2050" name="Picture 2" descr="H:\Users\Ольг\Downloads\20201112_084519.jpg"/>
          <p:cNvPicPr>
            <a:picLocks noGrp="1" noChangeAspect="1" noChangeArrowheads="1"/>
          </p:cNvPicPr>
          <p:nvPr>
            <p:ph idx="1"/>
          </p:nvPr>
        </p:nvPicPr>
        <p:blipFill>
          <a:blip r:embed="rId8" cstate="print"/>
          <a:srcRect r="8088" b="7659"/>
          <a:stretch>
            <a:fillRect/>
          </a:stretch>
        </p:blipFill>
        <p:spPr bwMode="auto">
          <a:xfrm rot="5400000">
            <a:off x="3740878" y="3955322"/>
            <a:ext cx="3033844" cy="228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/>
                <a:latin typeface="+mn-lt"/>
              </a:rPr>
              <a:t>Образовательная деятельность</a:t>
            </a:r>
            <a:br>
              <a:rPr lang="ru-RU" sz="3600" dirty="0" smtClean="0">
                <a:solidFill>
                  <a:schemeClr val="bg1"/>
                </a:solidFill>
                <a:effectLst/>
                <a:latin typeface="+mn-lt"/>
              </a:rPr>
            </a:br>
            <a:r>
              <a:rPr lang="ru-RU" sz="2800" dirty="0" smtClean="0">
                <a:solidFill>
                  <a:schemeClr val="bg1"/>
                </a:solidFill>
                <a:effectLst/>
                <a:latin typeface="+mn-lt"/>
              </a:rPr>
              <a:t>занятия со специалистами ДОУ </a:t>
            </a:r>
            <a:endParaRPr lang="ru-RU" sz="2800" dirty="0"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28674" name="Picture 2" descr="H:\Users\Ольг\Desktop\телефон\Viber\IMG-be5d6ee571976c24d52aa387cb64771f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1371938">
            <a:off x="389122" y="1181508"/>
            <a:ext cx="3549007" cy="2661755"/>
          </a:xfrm>
          <a:prstGeom prst="rect">
            <a:avLst/>
          </a:prstGeom>
          <a:noFill/>
        </p:spPr>
      </p:pic>
      <p:pic>
        <p:nvPicPr>
          <p:cNvPr id="9" name="Picture 4" descr="H:\Users\Ольг\Desktop\телефон\Viber\IMG-258df828a2ca6a02d78e46f190cebad6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54380">
            <a:off x="5025033" y="1134826"/>
            <a:ext cx="4013200" cy="3009900"/>
          </a:xfrm>
          <a:prstGeom prst="rect">
            <a:avLst/>
          </a:prstGeom>
          <a:noFill/>
        </p:spPr>
      </p:pic>
      <p:pic>
        <p:nvPicPr>
          <p:cNvPr id="28675" name="Picture 3" descr="H:\Users\Ольг\Desktop\фото 9 мая вып 22 вып Маша\IMG-559973b0c2488f735257cfeca46c6655-V.jpg"/>
          <p:cNvPicPr>
            <a:picLocks noChangeAspect="1" noChangeArrowheads="1"/>
          </p:cNvPicPr>
          <p:nvPr/>
        </p:nvPicPr>
        <p:blipFill>
          <a:blip r:embed="rId4" cstate="print"/>
          <a:srcRect l="2817" t="23393" r="7042" b="11107"/>
          <a:stretch>
            <a:fillRect/>
          </a:stretch>
        </p:blipFill>
        <p:spPr bwMode="auto">
          <a:xfrm>
            <a:off x="5562600" y="4191000"/>
            <a:ext cx="3276600" cy="2450306"/>
          </a:xfrm>
          <a:prstGeom prst="rect">
            <a:avLst/>
          </a:prstGeom>
          <a:noFill/>
        </p:spPr>
      </p:pic>
      <p:pic>
        <p:nvPicPr>
          <p:cNvPr id="28676" name="Picture 4" descr="H:\Users\Ольг\Desktop\DCIM\Camera\20211025_162948.jpg"/>
          <p:cNvPicPr>
            <a:picLocks noChangeAspect="1" noChangeArrowheads="1"/>
          </p:cNvPicPr>
          <p:nvPr/>
        </p:nvPicPr>
        <p:blipFill>
          <a:blip r:embed="rId5" cstate="print"/>
          <a:srcRect l="14815" t="18519"/>
          <a:stretch>
            <a:fillRect/>
          </a:stretch>
        </p:blipFill>
        <p:spPr bwMode="auto">
          <a:xfrm>
            <a:off x="3124200" y="2819400"/>
            <a:ext cx="2751201" cy="2971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7" descr="H:\Users\Ольг\Desktop\телефон\Viber\IMG-a20c3a14805246cb4bea9ea7fbc5a46a-V.jpg"/>
          <p:cNvPicPr>
            <a:picLocks noChangeAspect="1" noChangeArrowheads="1"/>
          </p:cNvPicPr>
          <p:nvPr/>
        </p:nvPicPr>
        <p:blipFill>
          <a:blip r:embed="rId6" cstate="print"/>
          <a:srcRect l="18865" t="17629" r="22212" b="17472"/>
          <a:stretch>
            <a:fillRect/>
          </a:stretch>
        </p:blipFill>
        <p:spPr bwMode="auto">
          <a:xfrm>
            <a:off x="304800" y="3962400"/>
            <a:ext cx="3276600" cy="27089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ru-RU" sz="3100" dirty="0" smtClean="0">
                <a:solidFill>
                  <a:schemeClr val="bg1"/>
                </a:solidFill>
                <a:effectLst/>
                <a:latin typeface="+mn-lt"/>
              </a:rPr>
              <a:t>Экскурсии и взаимодействие с социальными партнерами</a:t>
            </a:r>
            <a:endParaRPr lang="ru-RU" dirty="0"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2050" name="Picture 2" descr="H:\Users\Ольг\Desktop\фото 9 мая вып 22 вып Маша\IMG-f4f85dbe245114fb7b3d78a77097e4f8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85800"/>
            <a:ext cx="3302000" cy="2476500"/>
          </a:xfrm>
          <a:prstGeom prst="rect">
            <a:avLst/>
          </a:prstGeom>
          <a:noFill/>
        </p:spPr>
      </p:pic>
      <p:pic>
        <p:nvPicPr>
          <p:cNvPr id="2054" name="Picture 6" descr="H:\Users\Ольг\Desktop\IMG-474b3871e77448b64484cc48477a247c-V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2947" t="35604"/>
          <a:stretch>
            <a:fillRect/>
          </a:stretch>
        </p:blipFill>
        <p:spPr bwMode="auto">
          <a:xfrm>
            <a:off x="5791200" y="838200"/>
            <a:ext cx="3074194" cy="3032125"/>
          </a:xfrm>
          <a:prstGeom prst="rect">
            <a:avLst/>
          </a:prstGeom>
          <a:noFill/>
        </p:spPr>
      </p:pic>
      <p:pic>
        <p:nvPicPr>
          <p:cNvPr id="2055" name="Picture 7" descr="H:\Users\Ольг\Desktop\IMG_20221004_094036.jpg"/>
          <p:cNvPicPr>
            <a:picLocks noChangeAspect="1" noChangeArrowheads="1"/>
          </p:cNvPicPr>
          <p:nvPr/>
        </p:nvPicPr>
        <p:blipFill>
          <a:blip r:embed="rId4" cstate="print"/>
          <a:srcRect l="22280" t="22831" r="19790" b="18453"/>
          <a:stretch>
            <a:fillRect/>
          </a:stretch>
        </p:blipFill>
        <p:spPr bwMode="auto">
          <a:xfrm>
            <a:off x="3581399" y="1066800"/>
            <a:ext cx="1963615" cy="2219739"/>
          </a:xfrm>
          <a:prstGeom prst="rect">
            <a:avLst/>
          </a:prstGeom>
          <a:noFill/>
        </p:spPr>
      </p:pic>
      <p:pic>
        <p:nvPicPr>
          <p:cNvPr id="2056" name="Picture 8" descr="H:\Users\Ольг\Desktop\IMG_20230323_0935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326621">
            <a:off x="120420" y="3441331"/>
            <a:ext cx="2353235" cy="3125390"/>
          </a:xfrm>
          <a:prstGeom prst="rect">
            <a:avLst/>
          </a:prstGeom>
          <a:noFill/>
        </p:spPr>
      </p:pic>
      <p:pic>
        <p:nvPicPr>
          <p:cNvPr id="2057" name="Picture 9" descr="H:\Users\Ольг\Desktop\IMG_20230504_104346.jpg"/>
          <p:cNvPicPr>
            <a:picLocks noChangeAspect="1" noChangeArrowheads="1"/>
          </p:cNvPicPr>
          <p:nvPr/>
        </p:nvPicPr>
        <p:blipFill>
          <a:blip r:embed="rId6" cstate="print"/>
          <a:srcRect l="6152" t="7401" r="5671" b="13617"/>
          <a:stretch>
            <a:fillRect/>
          </a:stretch>
        </p:blipFill>
        <p:spPr bwMode="auto">
          <a:xfrm>
            <a:off x="5486400" y="4114800"/>
            <a:ext cx="3502572" cy="2514600"/>
          </a:xfrm>
          <a:prstGeom prst="rect">
            <a:avLst/>
          </a:prstGeom>
          <a:noFill/>
        </p:spPr>
      </p:pic>
      <p:pic>
        <p:nvPicPr>
          <p:cNvPr id="2053" name="Picture 5" descr="H:\Users\Ольг\Desktop\IMG-2a8314b0ec47e9b8f4a56178180857c6-V.jpg"/>
          <p:cNvPicPr>
            <a:picLocks noChangeAspect="1" noChangeArrowheads="1"/>
          </p:cNvPicPr>
          <p:nvPr/>
        </p:nvPicPr>
        <p:blipFill>
          <a:blip r:embed="rId7" cstate="print"/>
          <a:srcRect l="1563" t="25000" r="6250" b="8333"/>
          <a:stretch>
            <a:fillRect/>
          </a:stretch>
        </p:blipFill>
        <p:spPr bwMode="auto">
          <a:xfrm>
            <a:off x="1981200" y="2971800"/>
            <a:ext cx="4038600" cy="22730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915400" cy="1752600"/>
          </a:xfrm>
        </p:spPr>
        <p:txBody>
          <a:bodyPr>
            <a:noAutofit/>
          </a:bodyPr>
          <a:lstStyle/>
          <a:p>
            <a:r>
              <a:rPr lang="ru-RU" sz="2000" u="sng" dirty="0" smtClean="0">
                <a:solidFill>
                  <a:schemeClr val="bg1"/>
                </a:solidFill>
                <a:effectLst/>
              </a:rPr>
              <a:t>Основные принципы взаимодействия с семьями воспитанников:</a:t>
            </a:r>
            <a:br>
              <a:rPr lang="ru-RU" sz="2000" u="sng" dirty="0" smtClean="0">
                <a:solidFill>
                  <a:schemeClr val="bg1"/>
                </a:solidFill>
                <a:effectLst/>
              </a:rPr>
            </a:br>
            <a:r>
              <a:rPr lang="ru-RU" sz="1800" dirty="0" smtClean="0">
                <a:solidFill>
                  <a:schemeClr val="bg1"/>
                </a:solidFill>
                <a:effectLst/>
              </a:rPr>
              <a:t>- Открытость МДОУ для семьи.</a:t>
            </a:r>
            <a:br>
              <a:rPr lang="ru-RU" sz="1800" dirty="0" smtClean="0">
                <a:solidFill>
                  <a:schemeClr val="bg1"/>
                </a:solidFill>
                <a:effectLst/>
              </a:rPr>
            </a:br>
            <a:r>
              <a:rPr lang="ru-RU" sz="1800" dirty="0" smtClean="0">
                <a:solidFill>
                  <a:schemeClr val="bg1"/>
                </a:solidFill>
                <a:effectLst/>
              </a:rPr>
              <a:t>- Сотрудничество педагогов и родителей в воспитании детей.</a:t>
            </a:r>
            <a:br>
              <a:rPr lang="ru-RU" sz="1800" dirty="0" smtClean="0">
                <a:solidFill>
                  <a:schemeClr val="bg1"/>
                </a:solidFill>
                <a:effectLst/>
              </a:rPr>
            </a:br>
            <a:r>
              <a:rPr lang="ru-RU" sz="1800" dirty="0" smtClean="0">
                <a:solidFill>
                  <a:schemeClr val="bg1"/>
                </a:solidFill>
                <a:effectLst/>
              </a:rPr>
              <a:t>- Создание единой развивающей среды, обеспечивающей одинаковые подходы к развитию ребенка в семье и детском саду.</a:t>
            </a:r>
            <a:br>
              <a:rPr lang="ru-RU" sz="1800" dirty="0" smtClean="0">
                <a:solidFill>
                  <a:schemeClr val="bg1"/>
                </a:solidFill>
                <a:effectLst/>
              </a:rPr>
            </a:br>
            <a:endParaRPr lang="ru-RU" sz="1800" dirty="0">
              <a:solidFill>
                <a:schemeClr val="bg1"/>
              </a:solidFill>
              <a:effectLst/>
            </a:endParaRPr>
          </a:p>
        </p:txBody>
      </p:sp>
      <p:pic>
        <p:nvPicPr>
          <p:cNvPr id="1027" name="Picture 3" descr="H:\Users\Ольг\Desktop\DCIM\Camera\20220414_095345.jpg"/>
          <p:cNvPicPr>
            <a:picLocks noChangeAspect="1" noChangeArrowheads="1"/>
          </p:cNvPicPr>
          <p:nvPr/>
        </p:nvPicPr>
        <p:blipFill>
          <a:blip r:embed="rId2" cstate="print"/>
          <a:srcRect r="11538" b="21154"/>
          <a:stretch>
            <a:fillRect/>
          </a:stretch>
        </p:blipFill>
        <p:spPr bwMode="auto">
          <a:xfrm>
            <a:off x="5334000" y="1524000"/>
            <a:ext cx="3302000" cy="22073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31" name="AutoShape 7" descr="IMG-708dd260569f6f844f2ab3a61f3021c8-V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3" name="AutoShape 9" descr="IMG-708dd260569f6f844f2ab3a61f3021c8-V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H:\Users\Ольг\Desktop\камера май2022\20220504_1801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45225">
            <a:off x="6158585" y="3876562"/>
            <a:ext cx="2586815" cy="25478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 descr="H:\Users\Ольг\Desktop\планы 22-23\на конкурс проектов\фото\IMG-6b6731b0f209df56e41b7b5b2ba73a8c-V.jpg"/>
          <p:cNvPicPr>
            <a:picLocks noChangeAspect="1" noChangeArrowheads="1"/>
          </p:cNvPicPr>
          <p:nvPr/>
        </p:nvPicPr>
        <p:blipFill>
          <a:blip r:embed="rId4" cstate="print"/>
          <a:srcRect t="10256" b="17949"/>
          <a:stretch>
            <a:fillRect/>
          </a:stretch>
        </p:blipFill>
        <p:spPr bwMode="auto">
          <a:xfrm>
            <a:off x="685800" y="1524001"/>
            <a:ext cx="3886200" cy="21980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6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4" name="Picture 10" descr="H:\Users\Ольг\Downloads\IMG-708dd260569f6f844f2ab3a61f3021c8-V.jpg"/>
          <p:cNvPicPr>
            <a:picLocks noChangeAspect="1" noChangeArrowheads="1"/>
          </p:cNvPicPr>
          <p:nvPr/>
        </p:nvPicPr>
        <p:blipFill>
          <a:blip r:embed="rId5" cstate="print"/>
          <a:srcRect t="13333" r="5000"/>
          <a:stretch>
            <a:fillRect/>
          </a:stretch>
        </p:blipFill>
        <p:spPr bwMode="auto">
          <a:xfrm rot="20919177">
            <a:off x="207683" y="3904886"/>
            <a:ext cx="2750575" cy="23843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50000"/>
                <a:lumOff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5" name="Picture 11" descr="H:\Users\Ольг\Downloads\IMG-be8c596e4ef80c15cc8683406fce4b28-V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 t="24275" b="7767"/>
          <a:stretch>
            <a:fillRect/>
          </a:stretch>
        </p:blipFill>
        <p:spPr bwMode="auto">
          <a:xfrm>
            <a:off x="3048000" y="3962400"/>
            <a:ext cx="2943352" cy="2667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:\Users\Ольг\Desktop\D5hi7u14I3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307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75000"/>
                <a:lumOff val="2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915400" cy="2286000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effectLst/>
              </a:rPr>
              <a:t>Адаптированная образовательная программа дошкольного образования для детей с ограниченными возможностями здоровья (далее ОВЗ), в том числе с тяжелыми нарушениями речи (далее ТНР) </a:t>
            </a:r>
            <a:r>
              <a:rPr lang="ru-RU" sz="2000" dirty="0" smtClean="0">
                <a:solidFill>
                  <a:schemeClr val="bg1"/>
                </a:solidFill>
                <a:effectLst/>
              </a:rPr>
              <a:t>МДОУ «Д/с №69» </a:t>
            </a:r>
            <a:r>
              <a:rPr lang="ru-RU" sz="2400" dirty="0" smtClean="0">
                <a:solidFill>
                  <a:schemeClr val="bg1"/>
                </a:solidFill>
                <a:effectLst/>
              </a:rPr>
              <a:t/>
            </a:r>
            <a:br>
              <a:rPr lang="ru-RU" sz="2400" dirty="0" smtClean="0">
                <a:solidFill>
                  <a:schemeClr val="bg1"/>
                </a:solidFill>
                <a:effectLst/>
              </a:rPr>
            </a:br>
            <a:r>
              <a:rPr lang="ru-RU" sz="2400" dirty="0" smtClean="0">
                <a:solidFill>
                  <a:schemeClr val="bg1"/>
                </a:solidFill>
                <a:effectLst/>
              </a:rPr>
              <a:t> разработана в соответствии с:</a:t>
            </a:r>
            <a:br>
              <a:rPr lang="ru-RU" sz="2400" dirty="0" smtClean="0">
                <a:solidFill>
                  <a:schemeClr val="bg1"/>
                </a:solidFill>
                <a:effectLst/>
              </a:rPr>
            </a:br>
            <a:endParaRPr lang="ru-RU" sz="2400" dirty="0">
              <a:solidFill>
                <a:schemeClr val="bg1"/>
              </a:solidFill>
              <a:effectLst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438400"/>
            <a:ext cx="9144000" cy="3870960"/>
          </a:xfrm>
        </p:spPr>
        <p:txBody>
          <a:bodyPr>
            <a:normAutofit fontScale="85000" lnSpcReduction="20000"/>
          </a:bodyPr>
          <a:lstStyle/>
          <a:p>
            <a:r>
              <a:rPr lang="ru-RU" sz="2200" dirty="0" smtClean="0">
                <a:solidFill>
                  <a:schemeClr val="bg1"/>
                </a:solidFill>
              </a:rPr>
              <a:t>Федеральный государственный образовательный стандарт дошкольного образования (утвержден приказом </a:t>
            </a:r>
            <a:r>
              <a:rPr lang="ru-RU" sz="2200" dirty="0" err="1" smtClean="0">
                <a:solidFill>
                  <a:schemeClr val="bg1"/>
                </a:solidFill>
              </a:rPr>
              <a:t>Минобрнауки</a:t>
            </a:r>
            <a:r>
              <a:rPr lang="ru-RU" sz="2200" dirty="0" smtClean="0">
                <a:solidFill>
                  <a:schemeClr val="bg1"/>
                </a:solidFill>
              </a:rPr>
              <a:t> России от 17 октября 2013 г. № 1155</a:t>
            </a:r>
          </a:p>
          <a:p>
            <a:r>
              <a:rPr lang="ru-RU" sz="2200" dirty="0" smtClean="0">
                <a:solidFill>
                  <a:schemeClr val="bg1"/>
                </a:solidFill>
              </a:rPr>
              <a:t>Федеральный закон от 29 декабря 2012 г. № 273-ФЗ «Об образовании в Российской Федерации»;</a:t>
            </a:r>
          </a:p>
          <a:p>
            <a:r>
              <a:rPr lang="ru-RU" sz="2200" dirty="0" smtClean="0">
                <a:solidFill>
                  <a:schemeClr val="bg1"/>
                </a:solidFill>
              </a:rPr>
              <a:t>с Порядком разработки и утверждения федеральных основных общеобразовательных, утвержденным приказом Министерства просвещения Российской Федерации от 30 сентября 2022 г. N 874 (зарегистрирован Министерством юстиции Российской Федерации 2 ноября 2022 г., регистрационный N 70809)</a:t>
            </a:r>
          </a:p>
          <a:p>
            <a:r>
              <a:rPr lang="ru-RU" sz="2200" dirty="0" smtClean="0">
                <a:solidFill>
                  <a:schemeClr val="bg1"/>
                </a:solidFill>
              </a:rPr>
              <a:t>Федеральный закон от 24 сентября 2022 г. № 371-ФЗ «О внесении изменений в Федеральный закон «Об образовании в Российской Федерации» и статью 1 Федерального закона «Об обязательных требованиях в Российской Федерации»</a:t>
            </a:r>
          </a:p>
          <a:p>
            <a:r>
              <a:rPr lang="ru-RU" sz="2200" dirty="0" smtClean="0">
                <a:solidFill>
                  <a:schemeClr val="bg1"/>
                </a:solidFill>
              </a:rPr>
              <a:t> и пр.</a:t>
            </a:r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6477000"/>
          </a:xfrm>
        </p:spPr>
        <p:txBody>
          <a:bodyPr>
            <a:noAutofit/>
          </a:bodyPr>
          <a:lstStyle/>
          <a:p>
            <a:r>
              <a:rPr lang="ru-RU" sz="2400" u="sng" dirty="0" smtClean="0">
                <a:solidFill>
                  <a:schemeClr val="bg1"/>
                </a:solidFill>
                <a:effectLst/>
              </a:rPr>
              <a:t/>
            </a:r>
            <a:br>
              <a:rPr lang="ru-RU" sz="2400" u="sng" dirty="0" smtClean="0">
                <a:solidFill>
                  <a:schemeClr val="bg1"/>
                </a:solidFill>
                <a:effectLst/>
              </a:rPr>
            </a:br>
            <a:r>
              <a:rPr lang="ru-RU" sz="2000" u="sng" dirty="0" smtClean="0">
                <a:solidFill>
                  <a:schemeClr val="bg1"/>
                </a:solidFill>
                <a:effectLst/>
              </a:rPr>
              <a:t>ЦЕЛЬ</a:t>
            </a:r>
            <a:r>
              <a:rPr lang="ru-RU" sz="2000" dirty="0" smtClean="0">
                <a:solidFill>
                  <a:schemeClr val="bg1"/>
                </a:solidFill>
                <a:effectLst/>
              </a:rPr>
              <a:t> :</a:t>
            </a:r>
            <a:br>
              <a:rPr lang="ru-RU" sz="2000" dirty="0" smtClean="0">
                <a:solidFill>
                  <a:schemeClr val="bg1"/>
                </a:solidFill>
                <a:effectLst/>
              </a:rPr>
            </a:br>
            <a:r>
              <a:rPr lang="ru-RU" sz="2000" dirty="0" smtClean="0">
                <a:solidFill>
                  <a:schemeClr val="bg1"/>
                </a:solidFill>
                <a:effectLst/>
              </a:rPr>
              <a:t> обеспечение условий для дошкольного образования, определяемых общими и особыми потребностями обучающегося раннего и дошкольного возраста с ТНР, индивидуальными особенностями его развития и состояния здоровья.</a:t>
            </a:r>
            <a:br>
              <a:rPr lang="ru-RU" sz="2000" dirty="0" smtClean="0">
                <a:solidFill>
                  <a:schemeClr val="bg1"/>
                </a:solidFill>
                <a:effectLst/>
              </a:rPr>
            </a:br>
            <a:r>
              <a:rPr lang="ru-RU" sz="2400" dirty="0" smtClean="0">
                <a:solidFill>
                  <a:schemeClr val="bg1"/>
                </a:solidFill>
                <a:effectLst/>
              </a:rPr>
              <a:t/>
            </a:r>
            <a:br>
              <a:rPr lang="ru-RU" sz="2400" dirty="0" smtClean="0">
                <a:solidFill>
                  <a:schemeClr val="bg1"/>
                </a:solidFill>
                <a:effectLst/>
              </a:rPr>
            </a:br>
            <a:r>
              <a:rPr lang="ru-RU" sz="2000" u="sng" dirty="0" smtClean="0">
                <a:solidFill>
                  <a:schemeClr val="bg1"/>
                </a:solidFill>
                <a:effectLst/>
              </a:rPr>
              <a:t>ОСНОВНЫЕ ЗАДАЧИ: </a:t>
            </a:r>
            <a:r>
              <a:rPr lang="ru-RU" sz="2400" u="sng" dirty="0" smtClean="0">
                <a:solidFill>
                  <a:schemeClr val="bg1"/>
                </a:solidFill>
                <a:effectLst/>
              </a:rPr>
              <a:t/>
            </a:r>
            <a:br>
              <a:rPr lang="ru-RU" sz="2400" u="sng" dirty="0" smtClean="0">
                <a:solidFill>
                  <a:schemeClr val="bg1"/>
                </a:solidFill>
                <a:effectLst/>
              </a:rPr>
            </a:br>
            <a:r>
              <a:rPr lang="ru-RU" sz="2400" dirty="0" smtClean="0">
                <a:solidFill>
                  <a:schemeClr val="bg1"/>
                </a:solidFill>
                <a:effectLst/>
              </a:rPr>
              <a:t>- </a:t>
            </a:r>
            <a:r>
              <a:rPr lang="ru-RU" sz="2000" dirty="0" smtClean="0">
                <a:solidFill>
                  <a:schemeClr val="bg1"/>
                </a:solidFill>
                <a:effectLst/>
              </a:rPr>
              <a:t>организовать обучение и воспитание дошкольника с ОВЗ как гражданина Российской Федерации,</a:t>
            </a:r>
            <a:r>
              <a:rPr lang="ru-RU" sz="2400" dirty="0" smtClean="0">
                <a:solidFill>
                  <a:schemeClr val="bg1"/>
                </a:solidFill>
                <a:effectLst/>
              </a:rPr>
              <a:t/>
            </a:r>
            <a:br>
              <a:rPr lang="ru-RU" sz="2400" dirty="0" smtClean="0">
                <a:solidFill>
                  <a:schemeClr val="bg1"/>
                </a:solidFill>
                <a:effectLst/>
              </a:rPr>
            </a:br>
            <a:r>
              <a:rPr lang="ru-RU" sz="2400" dirty="0" smtClean="0">
                <a:solidFill>
                  <a:schemeClr val="bg1"/>
                </a:solidFill>
                <a:effectLst/>
              </a:rPr>
              <a:t>- </a:t>
            </a:r>
            <a:r>
              <a:rPr lang="ru-RU" sz="2000" dirty="0" smtClean="0">
                <a:solidFill>
                  <a:schemeClr val="bg1"/>
                </a:solidFill>
                <a:effectLst/>
              </a:rPr>
              <a:t>формировать основы его гражданской и культурной идентичности доступными по возрасту средствами,</a:t>
            </a:r>
            <a:br>
              <a:rPr lang="ru-RU" sz="2000" dirty="0" smtClean="0">
                <a:solidFill>
                  <a:schemeClr val="bg1"/>
                </a:solidFill>
                <a:effectLst/>
              </a:rPr>
            </a:br>
            <a:r>
              <a:rPr lang="ru-RU" sz="2000" dirty="0" smtClean="0">
                <a:solidFill>
                  <a:schemeClr val="bg1"/>
                </a:solidFill>
                <a:effectLst/>
              </a:rPr>
              <a:t>- обеспечение условий для дошкольного образования, определяемых общими и особыми потребностями обучающегося раннего и дошкольного возраста с ТНР, индивидуальными особенностями его развития и состояния здоровья. </a:t>
            </a:r>
            <a:br>
              <a:rPr lang="ru-RU" sz="2000" dirty="0" smtClean="0">
                <a:solidFill>
                  <a:schemeClr val="bg1"/>
                </a:solidFill>
                <a:effectLst/>
              </a:rPr>
            </a:br>
            <a:r>
              <a:rPr lang="ru-RU" sz="20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ru-RU" sz="2000" b="0" dirty="0" smtClean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effectLst/>
              </a:rPr>
              <a:t>коррекция недостатков психофизического развития обучающихся с ТНР;</a:t>
            </a:r>
            <a:br>
              <a:rPr lang="ru-RU" sz="2000" dirty="0" smtClean="0">
                <a:solidFill>
                  <a:schemeClr val="bg1"/>
                </a:solidFill>
                <a:effectLst/>
              </a:rPr>
            </a:br>
            <a:r>
              <a:rPr lang="ru-RU" sz="2000" dirty="0" smtClean="0">
                <a:solidFill>
                  <a:schemeClr val="bg1"/>
                </a:solidFill>
                <a:effectLst/>
              </a:rPr>
              <a:t>- охрана и укрепление физического и психического здоровья обучающихся с ТНР, в том числе их эмоционального благополучия </a:t>
            </a:r>
            <a:br>
              <a:rPr lang="ru-RU" sz="2000" dirty="0" smtClean="0">
                <a:solidFill>
                  <a:schemeClr val="bg1"/>
                </a:solidFill>
                <a:effectLst/>
              </a:rPr>
            </a:br>
            <a:r>
              <a:rPr lang="ru-RU" sz="2000" dirty="0" smtClean="0">
                <a:solidFill>
                  <a:schemeClr val="bg1"/>
                </a:solidFill>
                <a:effectLst/>
              </a:rPr>
              <a:t/>
            </a:r>
            <a:br>
              <a:rPr lang="ru-RU" sz="2000" dirty="0" smtClean="0">
                <a:solidFill>
                  <a:schemeClr val="bg1"/>
                </a:solidFill>
                <a:effectLst/>
              </a:rPr>
            </a:br>
            <a:r>
              <a:rPr lang="ru-RU" sz="2000" dirty="0" smtClean="0">
                <a:solidFill>
                  <a:schemeClr val="bg1"/>
                </a:solidFill>
                <a:effectLst/>
              </a:rPr>
              <a:t/>
            </a:r>
            <a:br>
              <a:rPr lang="ru-RU" sz="2000" dirty="0" smtClean="0">
                <a:solidFill>
                  <a:schemeClr val="bg1"/>
                </a:solidFill>
                <a:effectLst/>
              </a:rPr>
            </a:br>
            <a:endParaRPr lang="ru-RU" sz="2400" dirty="0">
              <a:solidFill>
                <a:schemeClr val="bg1"/>
              </a:solidFill>
              <a:effectLst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324600" y="5943600"/>
            <a:ext cx="1524000" cy="36576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endParaRPr lang="ru-RU" u="sng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057400"/>
          </a:xfrm>
        </p:spPr>
        <p:txBody>
          <a:bodyPr>
            <a:noAutofit/>
          </a:bodyPr>
          <a:lstStyle/>
          <a:p>
            <a:r>
              <a:rPr lang="ru-RU" sz="2400" u="sng" dirty="0" smtClean="0">
                <a:solidFill>
                  <a:schemeClr val="bg1"/>
                </a:solidFill>
                <a:effectLst/>
                <a:latin typeface="+mn-lt"/>
              </a:rPr>
              <a:t>Часть программы, формируемая участниками образовательных отношений, </a:t>
            </a:r>
            <a:br>
              <a:rPr lang="ru-RU" sz="2400" u="sng" dirty="0" smtClean="0">
                <a:solidFill>
                  <a:schemeClr val="bg1"/>
                </a:solidFill>
                <a:effectLst/>
                <a:latin typeface="+mn-lt"/>
              </a:rPr>
            </a:br>
            <a:r>
              <a:rPr lang="ru-RU" sz="2000" dirty="0" smtClean="0">
                <a:solidFill>
                  <a:schemeClr val="bg1"/>
                </a:solidFill>
                <a:effectLst/>
                <a:latin typeface="+mn-lt"/>
              </a:rPr>
              <a:t>составлена с учётом образовательных потребностей, </a:t>
            </a:r>
            <a:r>
              <a:rPr lang="ru-RU" sz="2000" dirty="0" err="1" smtClean="0">
                <a:solidFill>
                  <a:schemeClr val="bg1"/>
                </a:solidFill>
                <a:effectLst/>
                <a:latin typeface="+mn-lt"/>
              </a:rPr>
              <a:t>интересови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+mn-lt"/>
              </a:rPr>
              <a:t> мотивов детей, членов их семей и педагогов; расширяет и углубляет содержание  образовательных областей обязательной части Программы.</a:t>
            </a:r>
            <a:br>
              <a:rPr lang="ru-RU" sz="2000" dirty="0" smtClean="0">
                <a:solidFill>
                  <a:schemeClr val="bg1"/>
                </a:solidFill>
                <a:effectLst/>
                <a:latin typeface="+mn-lt"/>
              </a:rPr>
            </a:br>
            <a:endParaRPr lang="ru-RU" sz="2000" dirty="0"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905000"/>
            <a:ext cx="9144000" cy="4953000"/>
          </a:xfrm>
        </p:spPr>
        <p:txBody>
          <a:bodyPr>
            <a:noAutofit/>
          </a:bodyPr>
          <a:lstStyle/>
          <a:p>
            <a:r>
              <a:rPr lang="ru-RU" sz="2000" b="1" i="1" u="sng" dirty="0" smtClean="0">
                <a:solidFill>
                  <a:schemeClr val="bg1"/>
                </a:solidFill>
              </a:rPr>
              <a:t>Парциальная программа «Программа логопедической работы по преодолению общего недоразвития речи у детей»</a:t>
            </a:r>
            <a:r>
              <a:rPr lang="ru-RU" sz="2000" b="1" u="sng" dirty="0" smtClean="0">
                <a:solidFill>
                  <a:schemeClr val="bg1"/>
                </a:solidFill>
              </a:rPr>
              <a:t> </a:t>
            </a:r>
            <a:r>
              <a:rPr lang="ru-RU" sz="2000" b="1" i="1" u="sng" dirty="0" smtClean="0">
                <a:solidFill>
                  <a:schemeClr val="bg1"/>
                </a:solidFill>
              </a:rPr>
              <a:t>Т.Б. Филичева, Г.В. Чиркина, Т.В. Туманова, С.А. Миронова, А.В. Лагутина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   </a:t>
            </a:r>
            <a:r>
              <a:rPr lang="ru-RU" sz="2000" u="sng" dirty="0" smtClean="0">
                <a:solidFill>
                  <a:schemeClr val="bg1"/>
                </a:solidFill>
              </a:rPr>
              <a:t> Цель работы логопеда в ДОУ </a:t>
            </a:r>
            <a:r>
              <a:rPr lang="ru-RU" sz="2000" dirty="0" smtClean="0">
                <a:solidFill>
                  <a:schemeClr val="bg1"/>
                </a:solidFill>
              </a:rPr>
              <a:t>- оказание практической помощи, направленной на преодоление нарушений устной речи, детям дошкольного возраста с различными логопедическими заключениями и охрана, укрепление физического и психического здоровья детей, их гармоничное развитие.</a:t>
            </a:r>
          </a:p>
          <a:p>
            <a:pPr>
              <a:buNone/>
            </a:pPr>
            <a:r>
              <a:rPr lang="ru-RU" sz="1800" dirty="0" smtClean="0">
                <a:solidFill>
                  <a:schemeClr val="bg1"/>
                </a:solidFill>
              </a:rPr>
              <a:t>           </a:t>
            </a:r>
            <a:r>
              <a:rPr lang="ru-RU" sz="2000" dirty="0" smtClean="0">
                <a:solidFill>
                  <a:schemeClr val="bg1"/>
                </a:solidFill>
              </a:rPr>
              <a:t>Логопедическая диагностика проводится учителем-логопедом 2 раза в год. </a:t>
            </a:r>
            <a:r>
              <a:rPr lang="ru-RU" sz="1800" dirty="0" smtClean="0">
                <a:solidFill>
                  <a:schemeClr val="bg1"/>
                </a:solidFill>
              </a:rPr>
              <a:t>        </a:t>
            </a:r>
          </a:p>
          <a:p>
            <a:pPr>
              <a:buNone/>
            </a:pPr>
            <a:r>
              <a:rPr lang="ru-RU" sz="1800" dirty="0" smtClean="0">
                <a:solidFill>
                  <a:schemeClr val="bg1"/>
                </a:solidFill>
              </a:rPr>
              <a:t>           </a:t>
            </a:r>
            <a:r>
              <a:rPr lang="ru-RU" sz="2000" dirty="0" smtClean="0">
                <a:solidFill>
                  <a:schemeClr val="bg1"/>
                </a:solidFill>
              </a:rPr>
              <a:t>Психологическая диагностика готовности к обучению в школе проводится педагогом- психологом в индивидуальной или подгрупповой формах с согласия родителей  и направлена на решение задач психологического сопровождения детей и  проведения квалифицированной коррекции развития. </a:t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 smtClean="0">
                <a:solidFill>
                  <a:schemeClr val="bg1"/>
                </a:solidFill>
              </a:rPr>
              <a:t/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 smtClean="0">
                <a:solidFill>
                  <a:schemeClr val="bg1"/>
                </a:solidFill>
              </a:rPr>
              <a:t/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1800" dirty="0" smtClean="0">
                <a:solidFill>
                  <a:schemeClr val="bg1"/>
                </a:solidFill>
              </a:rPr>
              <a:t/>
            </a:r>
            <a:br>
              <a:rPr lang="ru-RU" sz="1800" dirty="0" smtClean="0">
                <a:solidFill>
                  <a:schemeClr val="bg1"/>
                </a:solidFill>
              </a:rPr>
            </a:br>
            <a:endParaRPr lang="ru-RU" sz="18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0"/>
            <a:ext cx="8229600" cy="1371600"/>
          </a:xfrm>
        </p:spPr>
        <p:txBody>
          <a:bodyPr>
            <a:noAutofit/>
          </a:bodyPr>
          <a:lstStyle/>
          <a:p>
            <a:r>
              <a:rPr lang="ru-RU" sz="2400" u="sng" dirty="0" smtClean="0">
                <a:solidFill>
                  <a:schemeClr val="bg1"/>
                </a:solidFill>
                <a:effectLst/>
              </a:rPr>
              <a:t>Общими ориентирами в достижении результатов программы коррекционной работы являются:</a:t>
            </a:r>
            <a:br>
              <a:rPr lang="ru-RU" sz="2400" u="sng" dirty="0" smtClean="0">
                <a:solidFill>
                  <a:schemeClr val="bg1"/>
                </a:solidFill>
                <a:effectLst/>
              </a:rPr>
            </a:br>
            <a:endParaRPr lang="ru-RU" sz="1800" dirty="0">
              <a:effectLst/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95400"/>
            <a:ext cx="8458200" cy="5791200"/>
          </a:xfrm>
        </p:spPr>
        <p:txBody>
          <a:bodyPr>
            <a:normAutofit fontScale="62500" lnSpcReduction="20000"/>
          </a:bodyPr>
          <a:lstStyle/>
          <a:p>
            <a:pPr lvl="0"/>
            <a:r>
              <a:rPr lang="ru-RU" sz="3600" dirty="0" err="1" smtClean="0">
                <a:solidFill>
                  <a:schemeClr val="bg1"/>
                </a:solidFill>
              </a:rPr>
              <a:t>сформированность</a:t>
            </a:r>
            <a:r>
              <a:rPr lang="ru-RU" sz="3600" dirty="0" smtClean="0">
                <a:solidFill>
                  <a:schemeClr val="bg1"/>
                </a:solidFill>
              </a:rPr>
              <a:t> фонетического компонента языковой способности в соответствии с онтогенетическими закономерностями его становления;</a:t>
            </a:r>
          </a:p>
          <a:p>
            <a:pPr lvl="0"/>
            <a:r>
              <a:rPr lang="ru-RU" sz="3600" dirty="0" smtClean="0">
                <a:solidFill>
                  <a:schemeClr val="bg1"/>
                </a:solidFill>
              </a:rPr>
              <a:t>совершенствование лексического, морфологического (включая словообразовательный), синтаксического, семантического компонентов языковой способности;</a:t>
            </a:r>
          </a:p>
          <a:p>
            <a:pPr lvl="0"/>
            <a:r>
              <a:rPr lang="ru-RU" sz="3600" dirty="0" smtClean="0">
                <a:solidFill>
                  <a:schemeClr val="bg1"/>
                </a:solidFill>
              </a:rPr>
              <a:t>овладение арсеналом языковых единиц различных уровней, усвоение правил их использования в речевой деятельности;</a:t>
            </a:r>
          </a:p>
          <a:p>
            <a:pPr lvl="0"/>
            <a:r>
              <a:rPr lang="ru-RU" sz="3600" dirty="0" err="1" smtClean="0">
                <a:solidFill>
                  <a:schemeClr val="bg1"/>
                </a:solidFill>
              </a:rPr>
              <a:t>сформированность</a:t>
            </a:r>
            <a:r>
              <a:rPr lang="ru-RU" sz="3600" dirty="0" smtClean="0">
                <a:solidFill>
                  <a:schemeClr val="bg1"/>
                </a:solidFill>
              </a:rPr>
              <a:t> предпосылок метаязыковой деятельности, обеспечивающих выбор определенных языковых единиц и построение их по определенным правилам; </a:t>
            </a:r>
            <a:r>
              <a:rPr lang="ru-RU" sz="3600" dirty="0" err="1" smtClean="0">
                <a:solidFill>
                  <a:schemeClr val="bg1"/>
                </a:solidFill>
              </a:rPr>
              <a:t>сформированность</a:t>
            </a:r>
            <a:r>
              <a:rPr lang="ru-RU" sz="3600" dirty="0" smtClean="0">
                <a:solidFill>
                  <a:schemeClr val="bg1"/>
                </a:solidFill>
              </a:rPr>
              <a:t> социально-коммуникативных навыков;</a:t>
            </a:r>
          </a:p>
          <a:p>
            <a:pPr lvl="0"/>
            <a:r>
              <a:rPr lang="ru-RU" sz="3600" dirty="0" err="1" smtClean="0">
                <a:solidFill>
                  <a:schemeClr val="bg1"/>
                </a:solidFill>
              </a:rPr>
              <a:t>сформированность</a:t>
            </a:r>
            <a:r>
              <a:rPr lang="ru-RU" sz="3600" dirty="0" smtClean="0">
                <a:solidFill>
                  <a:schemeClr val="bg1"/>
                </a:solidFill>
              </a:rPr>
              <a:t> психофизиологического, психологического и языкового уровней, обеспечивающих в будущем овладение чтением и письмом.</a:t>
            </a:r>
          </a:p>
          <a:p>
            <a:pPr>
              <a:buNone/>
            </a:pPr>
            <a:r>
              <a:rPr lang="ru-RU" sz="2500" dirty="0" smtClean="0"/>
              <a:t/>
            </a:r>
            <a:br>
              <a:rPr lang="ru-RU" sz="2500" dirty="0" smtClean="0"/>
            </a:br>
            <a:endParaRPr lang="ru-RU" sz="2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0"/>
            <a:ext cx="8915400" cy="1981200"/>
          </a:xfrm>
        </p:spPr>
        <p:txBody>
          <a:bodyPr>
            <a:noAutofit/>
          </a:bodyPr>
          <a:lstStyle/>
          <a:p>
            <a:r>
              <a:rPr lang="ru-RU" sz="2400" u="sng" dirty="0" smtClean="0">
                <a:solidFill>
                  <a:schemeClr val="bg1"/>
                </a:solidFill>
                <a:effectLst/>
              </a:rPr>
              <a:t> </a:t>
            </a:r>
            <a:r>
              <a:rPr lang="ru-RU" sz="2400" u="sng" dirty="0" smtClean="0">
                <a:solidFill>
                  <a:schemeClr val="bg1"/>
                </a:solidFill>
                <a:effectLst/>
                <a:latin typeface="+mn-lt"/>
              </a:rPr>
              <a:t>Часть программы, формируемая участниками образовательных отношений, </a:t>
            </a:r>
            <a:r>
              <a:rPr lang="ru-RU" sz="2000" u="sng" dirty="0" smtClean="0">
                <a:solidFill>
                  <a:schemeClr val="bg1"/>
                </a:solidFill>
                <a:effectLst/>
                <a:latin typeface="+mn-lt"/>
              </a:rPr>
              <a:t/>
            </a:r>
            <a:br>
              <a:rPr lang="ru-RU" sz="2000" u="sng" dirty="0" smtClean="0">
                <a:solidFill>
                  <a:schemeClr val="bg1"/>
                </a:solidFill>
                <a:effectLst/>
                <a:latin typeface="+mn-lt"/>
              </a:rPr>
            </a:br>
            <a:r>
              <a:rPr lang="ru-RU" sz="2000" dirty="0" smtClean="0">
                <a:solidFill>
                  <a:schemeClr val="bg1"/>
                </a:solidFill>
                <a:effectLst/>
                <a:latin typeface="+mn-lt"/>
              </a:rPr>
              <a:t>составлена с учётом образовательных потребностей, интересов и мотивов детей, членов их семей и педагогов; расширяет и углубляет содержание  образовательных областей обязательной части Программы. </a:t>
            </a:r>
            <a:endParaRPr lang="ru-RU" sz="2000" dirty="0"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2362200"/>
            <a:ext cx="7848600" cy="4038600"/>
          </a:xfrm>
        </p:spPr>
        <p:txBody>
          <a:bodyPr>
            <a:normAutofit fontScale="77500" lnSpcReduction="20000"/>
          </a:bodyPr>
          <a:lstStyle/>
          <a:p>
            <a:r>
              <a:rPr lang="ru-RU" b="1" i="1" dirty="0" smtClean="0">
                <a:solidFill>
                  <a:schemeClr val="bg1"/>
                </a:solidFill>
              </a:rPr>
              <a:t>Парциальная программа «Детям о Республике Коми» </a:t>
            </a:r>
            <a:r>
              <a:rPr lang="ru-RU" b="1" i="1" dirty="0" err="1" smtClean="0">
                <a:solidFill>
                  <a:schemeClr val="bg1"/>
                </a:solidFill>
              </a:rPr>
              <a:t>Остаповой</a:t>
            </a:r>
            <a:r>
              <a:rPr lang="ru-RU" b="1" i="1" dirty="0" smtClean="0">
                <a:solidFill>
                  <a:schemeClr val="bg1"/>
                </a:solidFill>
              </a:rPr>
              <a:t> З.В., </a:t>
            </a:r>
            <a:r>
              <a:rPr lang="ru-RU" b="1" i="1" dirty="0" err="1" smtClean="0">
                <a:solidFill>
                  <a:schemeClr val="bg1"/>
                </a:solidFill>
              </a:rPr>
              <a:t>Рудецкой</a:t>
            </a:r>
            <a:r>
              <a:rPr lang="ru-RU" b="1" i="1" dirty="0" smtClean="0">
                <a:solidFill>
                  <a:schemeClr val="bg1"/>
                </a:solidFill>
              </a:rPr>
              <a:t> М.В., </a:t>
            </a:r>
            <a:r>
              <a:rPr lang="ru-RU" b="1" i="1" dirty="0" err="1" smtClean="0">
                <a:solidFill>
                  <a:schemeClr val="bg1"/>
                </a:solidFill>
              </a:rPr>
              <a:t>Набиуллиной</a:t>
            </a:r>
            <a:r>
              <a:rPr lang="ru-RU" b="1" i="1" dirty="0" smtClean="0">
                <a:solidFill>
                  <a:schemeClr val="bg1"/>
                </a:solidFill>
              </a:rPr>
              <a:t> И.Н., </a:t>
            </a:r>
            <a:r>
              <a:rPr lang="ru-RU" b="1" i="1" dirty="0" err="1" smtClean="0">
                <a:solidFill>
                  <a:schemeClr val="bg1"/>
                </a:solidFill>
              </a:rPr>
              <a:t>Чудовой</a:t>
            </a:r>
            <a:r>
              <a:rPr lang="ru-RU" b="1" i="1" dirty="0" smtClean="0">
                <a:solidFill>
                  <a:schemeClr val="bg1"/>
                </a:solidFill>
              </a:rPr>
              <a:t> Т.И.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u="sng" dirty="0" smtClean="0">
                <a:solidFill>
                  <a:schemeClr val="bg1"/>
                </a:solidFill>
              </a:rPr>
              <a:t>Цель:</a:t>
            </a:r>
            <a:r>
              <a:rPr lang="ru-RU" dirty="0" smtClean="0">
                <a:solidFill>
                  <a:schemeClr val="bg1"/>
                </a:solidFill>
              </a:rPr>
              <a:t> приобщение детей к истории, культуре, традициям коми народа, формирование первоначальных представлений о Республике Коми, воспитание любви к своей Родине.</a:t>
            </a:r>
          </a:p>
          <a:p>
            <a:r>
              <a:rPr lang="ru-RU" b="1" i="1" dirty="0" smtClean="0">
                <a:solidFill>
                  <a:schemeClr val="bg1"/>
                </a:solidFill>
              </a:rPr>
              <a:t>Программа «Мы живем в России» Н.Г. </a:t>
            </a:r>
            <a:r>
              <a:rPr lang="ru-RU" b="1" i="1" dirty="0" err="1" smtClean="0">
                <a:solidFill>
                  <a:schemeClr val="bg1"/>
                </a:solidFill>
              </a:rPr>
              <a:t>Зеленова</a:t>
            </a:r>
            <a:r>
              <a:rPr lang="ru-RU" b="1" i="1" dirty="0" smtClean="0">
                <a:solidFill>
                  <a:schemeClr val="bg1"/>
                </a:solidFill>
              </a:rPr>
              <a:t> и Л.Е. Осипова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u="sng" dirty="0" smtClean="0">
                <a:solidFill>
                  <a:schemeClr val="bg1"/>
                </a:solidFill>
              </a:rPr>
              <a:t>Цель:</a:t>
            </a:r>
            <a:r>
              <a:rPr lang="ru-RU" dirty="0" smtClean="0">
                <a:solidFill>
                  <a:schemeClr val="bg1"/>
                </a:solidFill>
              </a:rPr>
              <a:t> воспитание гуманной, духовно-нравственной личности, достойных будущих граждан России, патриотов своего Отечества.</a:t>
            </a:r>
            <a:r>
              <a:rPr lang="ru-RU" b="1" i="1" dirty="0" smtClean="0"/>
              <a:t> </a:t>
            </a:r>
          </a:p>
          <a:p>
            <a:r>
              <a:rPr lang="ru-RU" b="1" i="1" dirty="0" smtClean="0">
                <a:solidFill>
                  <a:schemeClr val="bg1"/>
                </a:solidFill>
              </a:rPr>
              <a:t>Программа   психологических  занятий «Цветик – </a:t>
            </a:r>
            <a:r>
              <a:rPr lang="ru-RU" b="1" i="1" dirty="0" err="1" smtClean="0">
                <a:solidFill>
                  <a:schemeClr val="bg1"/>
                </a:solidFill>
              </a:rPr>
              <a:t>семицветик</a:t>
            </a:r>
            <a:r>
              <a:rPr lang="ru-RU" b="1" i="1" dirty="0" smtClean="0">
                <a:solidFill>
                  <a:schemeClr val="bg1"/>
                </a:solidFill>
              </a:rPr>
              <a:t>»  для дошкольников под редакцией Н.Ю. </a:t>
            </a:r>
            <a:r>
              <a:rPr lang="ru-RU" b="1" i="1" dirty="0" err="1" smtClean="0">
                <a:solidFill>
                  <a:schemeClr val="bg1"/>
                </a:solidFill>
              </a:rPr>
              <a:t>Куражевой</a:t>
            </a:r>
            <a:r>
              <a:rPr lang="ru-RU" i="1" dirty="0" smtClean="0">
                <a:solidFill>
                  <a:schemeClr val="bg1"/>
                </a:solidFill>
              </a:rPr>
              <a:t>.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u="sng" dirty="0" smtClean="0">
                <a:solidFill>
                  <a:schemeClr val="bg1"/>
                </a:solidFill>
              </a:rPr>
              <a:t>Цель:</a:t>
            </a:r>
            <a:r>
              <a:rPr lang="ru-RU" dirty="0" smtClean="0">
                <a:solidFill>
                  <a:schemeClr val="bg1"/>
                </a:solidFill>
              </a:rPr>
              <a:t> Создание условий для естественного психологического развития ребенка.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0"/>
            <a:ext cx="8915400" cy="1143000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effectLst/>
                <a:latin typeface="+mn-lt"/>
              </a:rPr>
              <a:t/>
            </a:r>
            <a:br>
              <a:rPr lang="ru-RU" sz="2000" dirty="0" smtClean="0">
                <a:solidFill>
                  <a:schemeClr val="bg1"/>
                </a:solidFill>
                <a:effectLst/>
                <a:latin typeface="+mn-lt"/>
              </a:rPr>
            </a:br>
            <a:r>
              <a:rPr lang="ru-RU" sz="2400" dirty="0" smtClean="0">
                <a:solidFill>
                  <a:schemeClr val="bg1"/>
                </a:solidFill>
                <a:effectLst/>
                <a:latin typeface="+mn-lt"/>
              </a:rPr>
              <a:t>Целевые ориентиры реализации АОП ДО </a:t>
            </a:r>
            <a:br>
              <a:rPr lang="ru-RU" sz="2400" dirty="0" smtClean="0">
                <a:solidFill>
                  <a:schemeClr val="bg1"/>
                </a:solidFill>
                <a:effectLst/>
                <a:latin typeface="+mn-lt"/>
              </a:rPr>
            </a:br>
            <a:r>
              <a:rPr lang="ru-RU" sz="2400" dirty="0" smtClean="0">
                <a:solidFill>
                  <a:schemeClr val="bg1"/>
                </a:solidFill>
                <a:effectLst/>
                <a:latin typeface="+mn-lt"/>
              </a:rPr>
              <a:t>для обучающихся с ТНР.</a:t>
            </a:r>
            <a:br>
              <a:rPr lang="ru-RU" sz="2400" dirty="0" smtClean="0">
                <a:solidFill>
                  <a:schemeClr val="bg1"/>
                </a:solidFill>
                <a:effectLst/>
                <a:latin typeface="+mn-lt"/>
              </a:rPr>
            </a:br>
            <a:endParaRPr lang="ru-RU" sz="2000" dirty="0"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2400" y="1066800"/>
            <a:ext cx="8534400" cy="5242560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sz="1900" dirty="0" smtClean="0">
                <a:solidFill>
                  <a:schemeClr val="bg1"/>
                </a:solidFill>
              </a:rPr>
              <a:t>В соответствии с особенностями психофизического развития ребенка с ТНР планируемые результаты освоения Программы предусмотрены в ряде целевых ориентиров.</a:t>
            </a:r>
          </a:p>
          <a:p>
            <a:pPr algn="ctr">
              <a:buNone/>
            </a:pPr>
            <a:r>
              <a:rPr lang="ru-RU" sz="1500" u="sng" dirty="0" smtClean="0">
                <a:solidFill>
                  <a:schemeClr val="bg1"/>
                </a:solidFill>
              </a:rPr>
              <a:t>Целевые ориентиры на этапе завершения освоения Программы .</a:t>
            </a:r>
          </a:p>
          <a:p>
            <a:pPr>
              <a:buNone/>
            </a:pPr>
            <a:r>
              <a:rPr lang="ru-RU" sz="1500" u="sng" dirty="0" smtClean="0">
                <a:solidFill>
                  <a:schemeClr val="bg1"/>
                </a:solidFill>
              </a:rPr>
              <a:t> К концу данного возрастного этапа ребенок:</a:t>
            </a:r>
          </a:p>
          <a:p>
            <a:r>
              <a:rPr lang="ru-RU" sz="1600" dirty="0" smtClean="0">
                <a:solidFill>
                  <a:schemeClr val="bg1"/>
                </a:solidFill>
              </a:rPr>
              <a:t>обладает сформированной мотивацией к школьному обучению;</a:t>
            </a:r>
          </a:p>
          <a:p>
            <a:r>
              <a:rPr lang="ru-RU" sz="1600" dirty="0" smtClean="0">
                <a:solidFill>
                  <a:schemeClr val="bg1"/>
                </a:solidFill>
              </a:rPr>
              <a:t>усваивает значения новых слов на основе знаний о предметах и явлениях окружающего мира;</a:t>
            </a:r>
          </a:p>
          <a:p>
            <a:r>
              <a:rPr lang="ru-RU" sz="1600" dirty="0" smtClean="0">
                <a:solidFill>
                  <a:schemeClr val="bg1"/>
                </a:solidFill>
              </a:rPr>
              <a:t>употребляет слова, обозначающие личностные характеристики, многозначные;</a:t>
            </a:r>
          </a:p>
          <a:p>
            <a:r>
              <a:rPr lang="ru-RU" sz="1600" dirty="0" smtClean="0">
                <a:solidFill>
                  <a:schemeClr val="bg1"/>
                </a:solidFill>
              </a:rPr>
              <a:t>умеет подбирать слова с противоположным и сходным значением;</a:t>
            </a:r>
          </a:p>
          <a:p>
            <a:r>
              <a:rPr lang="ru-RU" sz="1600" dirty="0" smtClean="0">
                <a:solidFill>
                  <a:schemeClr val="bg1"/>
                </a:solidFill>
              </a:rPr>
              <a:t>правильно употребляет основные грамматические формы слова;</a:t>
            </a:r>
          </a:p>
          <a:p>
            <a:r>
              <a:rPr lang="ru-RU" sz="1600" dirty="0" smtClean="0">
                <a:solidFill>
                  <a:schemeClr val="bg1"/>
                </a:solidFill>
              </a:rPr>
              <a:t>осознает слоговое строение слова, осуществляет слоговой анализ и синтез слов (двухсложных с открытыми, закрытыми слогами, трехсложных с открытыми слогами, односложных);</a:t>
            </a:r>
          </a:p>
          <a:p>
            <a:r>
              <a:rPr lang="ru-RU" sz="1600" dirty="0" smtClean="0">
                <a:solidFill>
                  <a:schemeClr val="bg1"/>
                </a:solidFill>
              </a:rPr>
              <a:t>правильно произносит звуки (в соответствии с онтогенезом);</a:t>
            </a:r>
          </a:p>
          <a:p>
            <a:r>
              <a:rPr lang="ru-RU" sz="1600" dirty="0" smtClean="0">
                <a:solidFill>
                  <a:schemeClr val="bg1"/>
                </a:solidFill>
              </a:rPr>
              <a:t>владеет основными видами продуктивной деятельности, проявляет инициативу и самостоятельность в разных видах деятельности: в игре, общении, конструировании;</a:t>
            </a:r>
          </a:p>
          <a:p>
            <a:r>
              <a:rPr lang="ru-RU" sz="1600" dirty="0" smtClean="0">
                <a:solidFill>
                  <a:schemeClr val="bg1"/>
                </a:solidFill>
              </a:rPr>
              <a:t>владеет предпосылками овладения грамотой;</a:t>
            </a:r>
          </a:p>
          <a:p>
            <a:r>
              <a:rPr lang="ru-RU" sz="1600" dirty="0" smtClean="0">
                <a:solidFill>
                  <a:schemeClr val="bg1"/>
                </a:solidFill>
              </a:rPr>
              <a:t>самостоятельно получает новую информацию (задает вопросы, экспериментирует);</a:t>
            </a:r>
          </a:p>
          <a:p>
            <a:r>
              <a:rPr lang="ru-RU" sz="1600" dirty="0" smtClean="0">
                <a:solidFill>
                  <a:schemeClr val="bg1"/>
                </a:solidFill>
              </a:rPr>
              <a:t>знает и подчиняется правилам подвижных игр, эстафет, игр с элементами спорта;</a:t>
            </a:r>
          </a:p>
          <a:p>
            <a:r>
              <a:rPr lang="ru-RU" sz="1600" dirty="0" smtClean="0">
                <a:solidFill>
                  <a:schemeClr val="bg1"/>
                </a:solidFill>
              </a:rPr>
              <a:t>владеет элементарными нормами и правилами здорового образа жизни (в питании, двигательном режиме, закаливании, при формировании полезных привычек).</a:t>
            </a:r>
          </a:p>
          <a:p>
            <a:r>
              <a:rPr lang="ru-RU" sz="1600" dirty="0" smtClean="0">
                <a:solidFill>
                  <a:schemeClr val="bg1"/>
                </a:solidFill>
              </a:rPr>
              <a:t>И прочие.</a:t>
            </a:r>
          </a:p>
          <a:p>
            <a:endParaRPr lang="ru-RU" sz="1600" dirty="0" smtClean="0">
              <a:solidFill>
                <a:schemeClr val="bg1"/>
              </a:solidFill>
            </a:endParaRPr>
          </a:p>
          <a:p>
            <a:endParaRPr lang="ru-RU" sz="1600" dirty="0" smtClean="0">
              <a:solidFill>
                <a:schemeClr val="bg1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effectLst/>
                <a:latin typeface="+mn-lt"/>
              </a:rPr>
              <a:t>Целевые ориентиры Рабочей программы воспитания</a:t>
            </a:r>
            <a:endParaRPr lang="ru-RU" sz="2400" dirty="0">
              <a:solidFill>
                <a:schemeClr val="bg1"/>
              </a:solidFill>
              <a:effectLst/>
              <a:latin typeface="+mn-lt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838200"/>
          <a:ext cx="8229600" cy="55369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4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9681">
                <a:tc gridSpan="2">
                  <a:txBody>
                    <a:bodyPr/>
                    <a:lstStyle/>
                    <a:p>
                      <a:pPr algn="ctr"/>
                      <a:r>
                        <a:rPr kumimoji="0"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 этапе завершения освоения программы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2969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latin typeface="Times New Roman"/>
                          <a:ea typeface="Times New Roman"/>
                        </a:rPr>
                        <a:t>Патриотическое воспитание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latin typeface="Times New Roman"/>
                          <a:ea typeface="Times New Roman"/>
                        </a:rPr>
                        <a:t>Любящий свою малую родину и имеющий представление о своей стране - России, испытывающий чувство привязанности к родному дому, семье, близким людям.</a:t>
                      </a:r>
                      <a:endParaRPr lang="ru-RU" sz="115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9453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latin typeface="Times New Roman"/>
                          <a:ea typeface="Times New Roman"/>
                        </a:rPr>
                        <a:t>Духовно-нравственное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latin typeface="Times New Roman"/>
                          <a:ea typeface="Times New Roman"/>
                        </a:rPr>
                        <a:t>Различающий основные проявления добра и зла, принимающий и уважающий традиционные ценности семьи и общества, искренний, способный к сочувствию и заботе, к нравственному поступку. </a:t>
                      </a:r>
                      <a:endParaRPr lang="ru-RU" sz="115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9453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latin typeface="Times New Roman"/>
                          <a:ea typeface="Times New Roman"/>
                        </a:rPr>
                        <a:t>Социальное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latin typeface="Times New Roman"/>
                          <a:ea typeface="Times New Roman"/>
                        </a:rPr>
                        <a:t>Проявляющий ответственность за свои действия и поведение; принимающий и уважающий различия между людьми. Владеющий основами речевой культуры. Дружелюбный и доброжелательный, </a:t>
                      </a:r>
                      <a:endParaRPr lang="ru-RU" sz="115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9453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latin typeface="Times New Roman"/>
                          <a:ea typeface="Times New Roman"/>
                        </a:rPr>
                        <a:t>Познавательное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latin typeface="Times New Roman"/>
                          <a:ea typeface="Times New Roman"/>
                        </a:rPr>
                        <a:t>Любознательный, испытывающий потребность в самовыражении, в том числе творческом. Проявляющий активность, , инициативу во всех видах деятельности. Обладающий первичной картиной мира на основе традиционных ценностей.</a:t>
                      </a:r>
                      <a:endParaRPr lang="ru-RU" sz="115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9453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latin typeface="Times New Roman"/>
                          <a:ea typeface="Times New Roman"/>
                        </a:rPr>
                        <a:t>Физическое и оздоровительное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latin typeface="Times New Roman"/>
                          <a:ea typeface="Times New Roman"/>
                        </a:rPr>
                        <a:t>Понимающий ценность жизни, владеющий основными способами укрепления здоровья - занятия физической культурой, закаливание, утренняя гимнастика, соблюдение деятельности. Имеющий представление о некоторых видах спорта и активного отдыха.</a:t>
                      </a:r>
                      <a:endParaRPr lang="ru-RU" sz="115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2969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latin typeface="Times New Roman"/>
                          <a:ea typeface="Times New Roman"/>
                        </a:rPr>
                        <a:t>Трудовое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latin typeface="Times New Roman"/>
                          <a:ea typeface="Times New Roman"/>
                        </a:rPr>
                        <a:t>Понимающий ценность труда в семье и в обществе. Проявляющий трудолюбие при выполнении поручений и в самостоятельной деятельности</a:t>
                      </a:r>
                      <a:endParaRPr lang="ru-RU" sz="115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2969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latin typeface="Times New Roman"/>
                          <a:ea typeface="Times New Roman"/>
                        </a:rPr>
                        <a:t>Эстетическое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latin typeface="Times New Roman"/>
                          <a:ea typeface="Times New Roman"/>
                        </a:rPr>
                        <a:t>Способный воспринимать и чувствовать прекрасное в быту, природе, поступках, искусстве. </a:t>
                      </a:r>
                      <a:endParaRPr lang="ru-RU" sz="115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828800"/>
          </a:xfrm>
        </p:spPr>
        <p:txBody>
          <a:bodyPr>
            <a:noAutofit/>
          </a:bodyPr>
          <a:lstStyle/>
          <a:p>
            <a:r>
              <a:rPr lang="ru-RU" sz="2800" i="1" u="sng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+mn-lt"/>
              </a:rPr>
              <a:t>Программа определяет базовое содержание образовательных  областей с учетом возрастных и индивидуальных особенностей обучающихся в различных видах деятельности таких как:</a:t>
            </a:r>
            <a:endParaRPr lang="ru-RU" sz="2800" i="1" u="sng" dirty="0">
              <a:solidFill>
                <a:schemeClr val="bg1">
                  <a:lumMod val="95000"/>
                  <a:lumOff val="5000"/>
                </a:schemeClr>
              </a:solidFill>
              <a:effectLst/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05000"/>
            <a:ext cx="8534400" cy="4953000"/>
          </a:xfrm>
        </p:spPr>
        <p:txBody>
          <a:bodyPr>
            <a:normAutofit fontScale="62500" lnSpcReduction="20000"/>
          </a:bodyPr>
          <a:lstStyle/>
          <a:p>
            <a:r>
              <a:rPr lang="ru-RU" sz="29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Предметная деятельность.</a:t>
            </a:r>
          </a:p>
          <a:p>
            <a:r>
              <a:rPr lang="ru-RU" sz="29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Игровая (сюжетно-ролевая игра, игра с правилами и другими видами игры).</a:t>
            </a:r>
          </a:p>
          <a:p>
            <a:r>
              <a:rPr lang="ru-RU" sz="29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Коммуникативная (общение, взаимодействие с педагогическими  работниками и другими детьми).</a:t>
            </a:r>
          </a:p>
          <a:p>
            <a:r>
              <a:rPr lang="ru-RU" sz="29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Познавательно-исследовательская (исследование и познание игрового и социального миров в процессе наблюдения и взаимодействия с ними), а  так же такими видами активности ребенка, как:</a:t>
            </a:r>
          </a:p>
          <a:p>
            <a:r>
              <a:rPr lang="ru-RU" sz="29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-восприятие художественной литературы и фольклора;</a:t>
            </a:r>
          </a:p>
          <a:p>
            <a:r>
              <a:rPr lang="ru-RU" sz="29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- самообслуживание и бытовой труд (в помещении, на улице);</a:t>
            </a:r>
          </a:p>
          <a:p>
            <a:r>
              <a:rPr lang="ru-RU" sz="29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- конструирование из различного материала, включая конструкторы, модули, бумаг, природный и иной материал;</a:t>
            </a:r>
          </a:p>
          <a:p>
            <a:r>
              <a:rPr lang="ru-RU" sz="29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- изобразительная (рисование, лепка, аппликация);</a:t>
            </a:r>
          </a:p>
          <a:p>
            <a:r>
              <a:rPr lang="ru-RU" sz="29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- музыкальная (восприятие и понимание смысла музыкальных произведений, пение, музыкально-ритмические движения, игры на детских музыкальных инструментах);</a:t>
            </a:r>
          </a:p>
          <a:p>
            <a:r>
              <a:rPr lang="ru-RU" sz="29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- двигательная (овладение основными движениями) формы активности ребенка.</a:t>
            </a:r>
          </a:p>
          <a:p>
            <a:endParaRPr lang="ru-RU" sz="2000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ru-RU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Другая 1">
      <a:dk1>
        <a:sysClr val="windowText" lastClr="000000"/>
      </a:dk1>
      <a:lt1>
        <a:sysClr val="window" lastClr="FFFFFF"/>
      </a:lt1>
      <a:dk2>
        <a:srgbClr val="D8D8D8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607</TotalTime>
  <Words>958</Words>
  <Application>Microsoft Office PowerPoint</Application>
  <PresentationFormat>Экран (4:3)</PresentationFormat>
  <Paragraphs>90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6" baseType="lpstr">
      <vt:lpstr>Arial</vt:lpstr>
      <vt:lpstr>Book Antiqua</vt:lpstr>
      <vt:lpstr>Lucida Sans</vt:lpstr>
      <vt:lpstr>Times New Roman</vt:lpstr>
      <vt:lpstr>Wingdings</vt:lpstr>
      <vt:lpstr>Wingdings 2</vt:lpstr>
      <vt:lpstr>Wingdings 3</vt:lpstr>
      <vt:lpstr>Апекс</vt:lpstr>
      <vt:lpstr>АДАПТИРОВАННАЯ ОБРАЗОВАТЕЛЬНАЯ ПРОГРАММА ДОШКОЛЬНОГО ОБРАЗОВАНИЯ ДЛЯ ДЕТЕЙ С ТЯЖЕЛЫМИ НАРУШЕНИЯМИ РЕЧИ. муниципального дошкольного образовательного учреждения   «Детский сад № 69 комбинированного вида»       </vt:lpstr>
      <vt:lpstr>Адаптированная образовательная программа дошкольного образования для детей с ограниченными возможностями здоровья (далее ОВЗ), в том числе с тяжелыми нарушениями речи (далее ТНР) МДОУ «Д/с №69»   разработана в соответствии с: </vt:lpstr>
      <vt:lpstr> ЦЕЛЬ :  обеспечение условий для дошкольного образования, определяемых общими и особыми потребностями обучающегося раннего и дошкольного возраста с ТНР, индивидуальными особенностями его развития и состояния здоровья.  ОСНОВНЫЕ ЗАДАЧИ:  - организовать обучение и воспитание дошкольника с ОВЗ как гражданина Российской Федерации, - формировать основы его гражданской и культурной идентичности доступными по возрасту средствами, - обеспечение условий для дошкольного образования, определяемых общими и особыми потребностями обучающегося раннего и дошкольного возраста с ТНР, индивидуальными особенностями его развития и состояния здоровья.  - коррекция недостатков психофизического развития обучающихся с ТНР; - охрана и укрепление физического и психического здоровья обучающихся с ТНР, в том числе их эмоционального благополучия    </vt:lpstr>
      <vt:lpstr>Часть программы, формируемая участниками образовательных отношений,  составлена с учётом образовательных потребностей, интересови мотивов детей, членов их семей и педагогов; расширяет и углубляет содержание  образовательных областей обязательной части Программы. </vt:lpstr>
      <vt:lpstr>Общими ориентирами в достижении результатов программы коррекционной работы являются: </vt:lpstr>
      <vt:lpstr> Часть программы, формируемая участниками образовательных отношений,  составлена с учётом образовательных потребностей, интересов и мотивов детей, членов их семей и педагогов; расширяет и углубляет содержание  образовательных областей обязательной части Программы. </vt:lpstr>
      <vt:lpstr> Целевые ориентиры реализации АОП ДО  для обучающихся с ТНР. </vt:lpstr>
      <vt:lpstr>Целевые ориентиры Рабочей программы воспитания</vt:lpstr>
      <vt:lpstr>Программа определяет базовое содержание образовательных  областей с учетом возрастных и индивидуальных особенностей обучающихся в различных видах деятельности таких как:</vt:lpstr>
      <vt:lpstr>Образовательная деятельность осуществляется  по 5 образовательным областям</vt:lpstr>
      <vt:lpstr>Образовательная деятельность занятия с учителем-логопедом</vt:lpstr>
      <vt:lpstr>ОБРАЗОВАТЕЛЬНАЯ ДЕЯТЕЛЬНОСТЬ  занятия с воспитателем</vt:lpstr>
      <vt:lpstr>ОБРАЗОВАТЕЛЬНАЯ ДЕЯТЕЛЬНОСТЬ в игре и на прогулке</vt:lpstr>
      <vt:lpstr>ОБРАЗОВАТЕЛЬНАЯ ДЕЯТЕЛЬНОСТЬ (форма самостоятельной инициативной деятельности)</vt:lpstr>
      <vt:lpstr>Образовательная деятельность занятия со специалистами ДОУ </vt:lpstr>
      <vt:lpstr>Экскурсии и взаимодействие с социальными партнерами</vt:lpstr>
      <vt:lpstr>Основные принципы взаимодействия с семьями воспитанников: - Открытость МДОУ для семьи. - Сотрудничество педагогов и родителей в воспитании детей. - Создание единой развивающей среды, обеспечивающей одинаковые подходы к развитию ребенка в семье и детском саду.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АДАПТИРОВАННАЯ ОБРАЗОВАТЕЛЬНАЯ ПРОГРАММА ДОШКОЛЬНОГО ОБРАЗОВАНИЯ ДЛЯ ДЕТЕЙ С ТЯЖЕЛЫМИ НАРУШЕНИЯМИ РЕЧИ. муниципального дошкольного образовательного учреждения   «Детский сад № 69 комбинированного вида»       </dc:title>
  <dc:creator>Ольга</dc:creator>
  <cp:lastModifiedBy>Admin</cp:lastModifiedBy>
  <cp:revision>99</cp:revision>
  <dcterms:created xsi:type="dcterms:W3CDTF">2023-09-06T16:43:11Z</dcterms:created>
  <dcterms:modified xsi:type="dcterms:W3CDTF">2023-09-08T08:15:30Z</dcterms:modified>
</cp:coreProperties>
</file>